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78" r:id="rId3"/>
    <p:sldId id="259" r:id="rId4"/>
    <p:sldId id="258" r:id="rId5"/>
    <p:sldId id="269" r:id="rId6"/>
    <p:sldId id="262" r:id="rId7"/>
    <p:sldId id="263" r:id="rId8"/>
    <p:sldId id="281" r:id="rId9"/>
    <p:sldId id="279" r:id="rId10"/>
    <p:sldId id="280" r:id="rId11"/>
    <p:sldId id="282" r:id="rId12"/>
    <p:sldId id="283" r:id="rId13"/>
    <p:sldId id="284" r:id="rId1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44" d="100"/>
          <a:sy n="44" d="100"/>
        </p:scale>
        <p:origin x="428"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608B96C9-31A0-4241-B780-5872A27AF1E2}" type="datetimeFigureOut">
              <a:rPr kumimoji="1" lang="ja-JP" altLang="en-US" smtClean="0"/>
              <a:t>2016/3/2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A07EC7-8F52-4BD4-A501-8BE6733C5AF0}" type="slidenum">
              <a:rPr kumimoji="1" lang="ja-JP" altLang="en-US" smtClean="0"/>
              <a:t>‹#›</a:t>
            </a:fld>
            <a:endParaRPr kumimoji="1" lang="ja-JP" altLang="en-US"/>
          </a:p>
        </p:txBody>
      </p:sp>
    </p:spTree>
    <p:extLst>
      <p:ext uri="{BB962C8B-B14F-4D97-AF65-F5344CB8AC3E}">
        <p14:creationId xmlns:p14="http://schemas.microsoft.com/office/powerpoint/2010/main" val="6374055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608B96C9-31A0-4241-B780-5872A27AF1E2}" type="datetimeFigureOut">
              <a:rPr kumimoji="1" lang="ja-JP" altLang="en-US" smtClean="0"/>
              <a:t>2016/3/2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A07EC7-8F52-4BD4-A501-8BE6733C5AF0}" type="slidenum">
              <a:rPr kumimoji="1" lang="ja-JP" altLang="en-US" smtClean="0"/>
              <a:t>‹#›</a:t>
            </a:fld>
            <a:endParaRPr kumimoji="1" lang="ja-JP" altLang="en-US"/>
          </a:p>
        </p:txBody>
      </p:sp>
    </p:spTree>
    <p:extLst>
      <p:ext uri="{BB962C8B-B14F-4D97-AF65-F5344CB8AC3E}">
        <p14:creationId xmlns:p14="http://schemas.microsoft.com/office/powerpoint/2010/main" val="30315810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608B96C9-31A0-4241-B780-5872A27AF1E2}" type="datetimeFigureOut">
              <a:rPr kumimoji="1" lang="ja-JP" altLang="en-US" smtClean="0"/>
              <a:t>2016/3/2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A07EC7-8F52-4BD4-A501-8BE6733C5AF0}" type="slidenum">
              <a:rPr kumimoji="1" lang="ja-JP" altLang="en-US" smtClean="0"/>
              <a:t>‹#›</a:t>
            </a:fld>
            <a:endParaRPr kumimoji="1" lang="ja-JP" altLang="en-US"/>
          </a:p>
        </p:txBody>
      </p:sp>
    </p:spTree>
    <p:extLst>
      <p:ext uri="{BB962C8B-B14F-4D97-AF65-F5344CB8AC3E}">
        <p14:creationId xmlns:p14="http://schemas.microsoft.com/office/powerpoint/2010/main" val="26845029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3/2/2016</a:t>
            </a:fld>
            <a:endParaRPr lang="en-US"/>
          </a:p>
        </p:txBody>
      </p:sp>
      <p:sp>
        <p:nvSpPr>
          <p:cNvPr id="4" name="Holder 4"/>
          <p:cNvSpPr>
            <a:spLocks noGrp="1"/>
          </p:cNvSpPr>
          <p:nvPr>
            <p:ph type="sldNum" sz="quarter" idx="7"/>
          </p:nvPr>
        </p:nvSpPr>
        <p:spPr/>
        <p:txBody>
          <a:bodyPr lIns="0" tIns="0" rIns="0" bIns="0"/>
          <a:lstStyle>
            <a:lvl1pPr>
              <a:defRPr sz="900" b="0" i="0">
                <a:solidFill>
                  <a:schemeClr val="tx1"/>
                </a:solidFill>
                <a:latin typeface="Meiryo UI"/>
                <a:cs typeface="Meiryo UI"/>
              </a:defRPr>
            </a:lvl1pPr>
          </a:lstStyle>
          <a:p>
            <a:pPr marL="25400">
              <a:lnSpc>
                <a:spcPts val="1030"/>
              </a:lnSpc>
            </a:pPr>
            <a:fld id="{81D60167-4931-47E6-BA6A-407CBD079E47}" type="slidenum">
              <a:rPr lang="en-US" altLang="ja-JP" smtClean="0"/>
              <a:pPr marL="25400">
                <a:lnSpc>
                  <a:spcPts val="1030"/>
                </a:lnSpc>
              </a:pPr>
              <a:t>‹#›</a:t>
            </a:fld>
            <a:endParaRPr lang="en-US" altLang="ja-JP" dirty="0"/>
          </a:p>
        </p:txBody>
      </p:sp>
    </p:spTree>
    <p:extLst>
      <p:ext uri="{BB962C8B-B14F-4D97-AF65-F5344CB8AC3E}">
        <p14:creationId xmlns:p14="http://schemas.microsoft.com/office/powerpoint/2010/main" val="1616185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608B96C9-31A0-4241-B780-5872A27AF1E2}" type="datetimeFigureOut">
              <a:rPr kumimoji="1" lang="ja-JP" altLang="en-US" smtClean="0"/>
              <a:t>2016/3/2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A07EC7-8F52-4BD4-A501-8BE6733C5AF0}" type="slidenum">
              <a:rPr kumimoji="1" lang="ja-JP" altLang="en-US" smtClean="0"/>
              <a:t>‹#›</a:t>
            </a:fld>
            <a:endParaRPr kumimoji="1" lang="ja-JP" altLang="en-US"/>
          </a:p>
        </p:txBody>
      </p:sp>
    </p:spTree>
    <p:extLst>
      <p:ext uri="{BB962C8B-B14F-4D97-AF65-F5344CB8AC3E}">
        <p14:creationId xmlns:p14="http://schemas.microsoft.com/office/powerpoint/2010/main" val="20489283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608B96C9-31A0-4241-B780-5872A27AF1E2}" type="datetimeFigureOut">
              <a:rPr kumimoji="1" lang="ja-JP" altLang="en-US" smtClean="0"/>
              <a:t>2016/3/2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FA07EC7-8F52-4BD4-A501-8BE6733C5AF0}" type="slidenum">
              <a:rPr kumimoji="1" lang="ja-JP" altLang="en-US" smtClean="0"/>
              <a:t>‹#›</a:t>
            </a:fld>
            <a:endParaRPr kumimoji="1" lang="ja-JP" altLang="en-US"/>
          </a:p>
        </p:txBody>
      </p:sp>
    </p:spTree>
    <p:extLst>
      <p:ext uri="{BB962C8B-B14F-4D97-AF65-F5344CB8AC3E}">
        <p14:creationId xmlns:p14="http://schemas.microsoft.com/office/powerpoint/2010/main" val="9719831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608B96C9-31A0-4241-B780-5872A27AF1E2}" type="datetimeFigureOut">
              <a:rPr kumimoji="1" lang="ja-JP" altLang="en-US" smtClean="0"/>
              <a:t>2016/3/2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FA07EC7-8F52-4BD4-A501-8BE6733C5AF0}" type="slidenum">
              <a:rPr kumimoji="1" lang="ja-JP" altLang="en-US" smtClean="0"/>
              <a:t>‹#›</a:t>
            </a:fld>
            <a:endParaRPr kumimoji="1" lang="ja-JP" altLang="en-US"/>
          </a:p>
        </p:txBody>
      </p:sp>
    </p:spTree>
    <p:extLst>
      <p:ext uri="{BB962C8B-B14F-4D97-AF65-F5344CB8AC3E}">
        <p14:creationId xmlns:p14="http://schemas.microsoft.com/office/powerpoint/2010/main" val="3673663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608B96C9-31A0-4241-B780-5872A27AF1E2}" type="datetimeFigureOut">
              <a:rPr kumimoji="1" lang="ja-JP" altLang="en-US" smtClean="0"/>
              <a:t>2016/3/2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FFA07EC7-8F52-4BD4-A501-8BE6733C5AF0}" type="slidenum">
              <a:rPr kumimoji="1" lang="ja-JP" altLang="en-US" smtClean="0"/>
              <a:t>‹#›</a:t>
            </a:fld>
            <a:endParaRPr kumimoji="1" lang="ja-JP" altLang="en-US"/>
          </a:p>
        </p:txBody>
      </p:sp>
    </p:spTree>
    <p:extLst>
      <p:ext uri="{BB962C8B-B14F-4D97-AF65-F5344CB8AC3E}">
        <p14:creationId xmlns:p14="http://schemas.microsoft.com/office/powerpoint/2010/main" val="21082855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608B96C9-31A0-4241-B780-5872A27AF1E2}" type="datetimeFigureOut">
              <a:rPr kumimoji="1" lang="ja-JP" altLang="en-US" smtClean="0"/>
              <a:t>2016/3/2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FFA07EC7-8F52-4BD4-A501-8BE6733C5AF0}" type="slidenum">
              <a:rPr kumimoji="1" lang="ja-JP" altLang="en-US" smtClean="0"/>
              <a:t>‹#›</a:t>
            </a:fld>
            <a:endParaRPr kumimoji="1" lang="ja-JP" altLang="en-US"/>
          </a:p>
        </p:txBody>
      </p:sp>
    </p:spTree>
    <p:extLst>
      <p:ext uri="{BB962C8B-B14F-4D97-AF65-F5344CB8AC3E}">
        <p14:creationId xmlns:p14="http://schemas.microsoft.com/office/powerpoint/2010/main" val="41950090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608B96C9-31A0-4241-B780-5872A27AF1E2}" type="datetimeFigureOut">
              <a:rPr kumimoji="1" lang="ja-JP" altLang="en-US" smtClean="0"/>
              <a:t>2016/3/2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FFA07EC7-8F52-4BD4-A501-8BE6733C5AF0}" type="slidenum">
              <a:rPr kumimoji="1" lang="ja-JP" altLang="en-US" smtClean="0"/>
              <a:t>‹#›</a:t>
            </a:fld>
            <a:endParaRPr kumimoji="1" lang="ja-JP" altLang="en-US"/>
          </a:p>
        </p:txBody>
      </p:sp>
    </p:spTree>
    <p:extLst>
      <p:ext uri="{BB962C8B-B14F-4D97-AF65-F5344CB8AC3E}">
        <p14:creationId xmlns:p14="http://schemas.microsoft.com/office/powerpoint/2010/main" val="4252841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608B96C9-31A0-4241-B780-5872A27AF1E2}" type="datetimeFigureOut">
              <a:rPr kumimoji="1" lang="ja-JP" altLang="en-US" smtClean="0"/>
              <a:t>2016/3/2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FA07EC7-8F52-4BD4-A501-8BE6733C5AF0}" type="slidenum">
              <a:rPr kumimoji="1" lang="ja-JP" altLang="en-US" smtClean="0"/>
              <a:t>‹#›</a:t>
            </a:fld>
            <a:endParaRPr kumimoji="1" lang="ja-JP" altLang="en-US"/>
          </a:p>
        </p:txBody>
      </p:sp>
    </p:spTree>
    <p:extLst>
      <p:ext uri="{BB962C8B-B14F-4D97-AF65-F5344CB8AC3E}">
        <p14:creationId xmlns:p14="http://schemas.microsoft.com/office/powerpoint/2010/main" val="19590384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608B96C9-31A0-4241-B780-5872A27AF1E2}" type="datetimeFigureOut">
              <a:rPr kumimoji="1" lang="ja-JP" altLang="en-US" smtClean="0"/>
              <a:t>2016/3/2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FA07EC7-8F52-4BD4-A501-8BE6733C5AF0}" type="slidenum">
              <a:rPr kumimoji="1" lang="ja-JP" altLang="en-US" smtClean="0"/>
              <a:t>‹#›</a:t>
            </a:fld>
            <a:endParaRPr kumimoji="1" lang="ja-JP" altLang="en-US"/>
          </a:p>
        </p:txBody>
      </p:sp>
    </p:spTree>
    <p:extLst>
      <p:ext uri="{BB962C8B-B14F-4D97-AF65-F5344CB8AC3E}">
        <p14:creationId xmlns:p14="http://schemas.microsoft.com/office/powerpoint/2010/main" val="27337138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8B96C9-31A0-4241-B780-5872A27AF1E2}" type="datetimeFigureOut">
              <a:rPr kumimoji="1" lang="ja-JP" altLang="en-US" smtClean="0"/>
              <a:t>2016/3/2</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A07EC7-8F52-4BD4-A501-8BE6733C5AF0}" type="slidenum">
              <a:rPr kumimoji="1" lang="ja-JP" altLang="en-US" smtClean="0"/>
              <a:t>‹#›</a:t>
            </a:fld>
            <a:endParaRPr kumimoji="1" lang="ja-JP" altLang="en-US"/>
          </a:p>
        </p:txBody>
      </p:sp>
    </p:spTree>
    <p:extLst>
      <p:ext uri="{BB962C8B-B14F-4D97-AF65-F5344CB8AC3E}">
        <p14:creationId xmlns:p14="http://schemas.microsoft.com/office/powerpoint/2010/main" val="23371389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37.png"/><Relationship Id="rId13" Type="http://schemas.openxmlformats.org/officeDocument/2006/relationships/image" Target="../media/image42.png"/><Relationship Id="rId18" Type="http://schemas.openxmlformats.org/officeDocument/2006/relationships/image" Target="../media/image47.png"/><Relationship Id="rId26" Type="http://schemas.openxmlformats.org/officeDocument/2006/relationships/image" Target="../media/image55.png"/><Relationship Id="rId3" Type="http://schemas.openxmlformats.org/officeDocument/2006/relationships/image" Target="../media/image32.png"/><Relationship Id="rId21" Type="http://schemas.openxmlformats.org/officeDocument/2006/relationships/image" Target="../media/image50.png"/><Relationship Id="rId7" Type="http://schemas.openxmlformats.org/officeDocument/2006/relationships/image" Target="../media/image36.png"/><Relationship Id="rId12" Type="http://schemas.openxmlformats.org/officeDocument/2006/relationships/image" Target="../media/image41.png"/><Relationship Id="rId17" Type="http://schemas.openxmlformats.org/officeDocument/2006/relationships/image" Target="../media/image46.png"/><Relationship Id="rId25" Type="http://schemas.openxmlformats.org/officeDocument/2006/relationships/image" Target="../media/image54.png"/><Relationship Id="rId2" Type="http://schemas.openxmlformats.org/officeDocument/2006/relationships/image" Target="../media/image31.png"/><Relationship Id="rId16" Type="http://schemas.openxmlformats.org/officeDocument/2006/relationships/image" Target="../media/image45.png"/><Relationship Id="rId20" Type="http://schemas.openxmlformats.org/officeDocument/2006/relationships/image" Target="../media/image49.png"/><Relationship Id="rId1" Type="http://schemas.openxmlformats.org/officeDocument/2006/relationships/slideLayout" Target="../slideLayouts/slideLayout12.xml"/><Relationship Id="rId6" Type="http://schemas.openxmlformats.org/officeDocument/2006/relationships/image" Target="../media/image35.png"/><Relationship Id="rId11" Type="http://schemas.openxmlformats.org/officeDocument/2006/relationships/image" Target="../media/image40.png"/><Relationship Id="rId24" Type="http://schemas.openxmlformats.org/officeDocument/2006/relationships/image" Target="../media/image53.png"/><Relationship Id="rId5" Type="http://schemas.openxmlformats.org/officeDocument/2006/relationships/image" Target="../media/image34.png"/><Relationship Id="rId15" Type="http://schemas.openxmlformats.org/officeDocument/2006/relationships/image" Target="../media/image44.png"/><Relationship Id="rId23" Type="http://schemas.openxmlformats.org/officeDocument/2006/relationships/image" Target="../media/image52.png"/><Relationship Id="rId28" Type="http://schemas.openxmlformats.org/officeDocument/2006/relationships/image" Target="../media/image57.png"/><Relationship Id="rId10" Type="http://schemas.openxmlformats.org/officeDocument/2006/relationships/image" Target="../media/image39.png"/><Relationship Id="rId19" Type="http://schemas.openxmlformats.org/officeDocument/2006/relationships/image" Target="../media/image48.png"/><Relationship Id="rId4" Type="http://schemas.openxmlformats.org/officeDocument/2006/relationships/image" Target="../media/image33.png"/><Relationship Id="rId9" Type="http://schemas.openxmlformats.org/officeDocument/2006/relationships/image" Target="../media/image38.png"/><Relationship Id="rId14" Type="http://schemas.openxmlformats.org/officeDocument/2006/relationships/image" Target="../media/image43.png"/><Relationship Id="rId22" Type="http://schemas.openxmlformats.org/officeDocument/2006/relationships/image" Target="../media/image51.png"/><Relationship Id="rId27" Type="http://schemas.openxmlformats.org/officeDocument/2006/relationships/image" Target="../media/image56.png"/></Relationships>
</file>

<file path=ppt/slides/_rels/slide11.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60.jpg"/><Relationship Id="rId2" Type="http://schemas.openxmlformats.org/officeDocument/2006/relationships/image" Target="../media/image59.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18" Type="http://schemas.openxmlformats.org/officeDocument/2006/relationships/image" Target="../media/image21.png"/><Relationship Id="rId26" Type="http://schemas.openxmlformats.org/officeDocument/2006/relationships/image" Target="../media/image29.png"/><Relationship Id="rId3" Type="http://schemas.openxmlformats.org/officeDocument/2006/relationships/image" Target="../media/image6.png"/><Relationship Id="rId21" Type="http://schemas.openxmlformats.org/officeDocument/2006/relationships/image" Target="../media/image24.png"/><Relationship Id="rId7" Type="http://schemas.openxmlformats.org/officeDocument/2006/relationships/image" Target="../media/image10.png"/><Relationship Id="rId12" Type="http://schemas.openxmlformats.org/officeDocument/2006/relationships/image" Target="../media/image15.png"/><Relationship Id="rId17" Type="http://schemas.openxmlformats.org/officeDocument/2006/relationships/image" Target="../media/image20.png"/><Relationship Id="rId25" Type="http://schemas.openxmlformats.org/officeDocument/2006/relationships/image" Target="../media/image28.png"/><Relationship Id="rId2" Type="http://schemas.openxmlformats.org/officeDocument/2006/relationships/image" Target="../media/image5.png"/><Relationship Id="rId16" Type="http://schemas.openxmlformats.org/officeDocument/2006/relationships/image" Target="../media/image19.png"/><Relationship Id="rId20" Type="http://schemas.openxmlformats.org/officeDocument/2006/relationships/image" Target="../media/image23.png"/><Relationship Id="rId1" Type="http://schemas.openxmlformats.org/officeDocument/2006/relationships/slideLayout" Target="../slideLayouts/slideLayout12.xml"/><Relationship Id="rId6" Type="http://schemas.openxmlformats.org/officeDocument/2006/relationships/image" Target="../media/image9.png"/><Relationship Id="rId11" Type="http://schemas.openxmlformats.org/officeDocument/2006/relationships/image" Target="../media/image14.png"/><Relationship Id="rId24" Type="http://schemas.openxmlformats.org/officeDocument/2006/relationships/image" Target="../media/image27.png"/><Relationship Id="rId5" Type="http://schemas.openxmlformats.org/officeDocument/2006/relationships/image" Target="../media/image8.png"/><Relationship Id="rId15" Type="http://schemas.openxmlformats.org/officeDocument/2006/relationships/image" Target="../media/image18.png"/><Relationship Id="rId23" Type="http://schemas.openxmlformats.org/officeDocument/2006/relationships/image" Target="../media/image26.png"/><Relationship Id="rId10" Type="http://schemas.openxmlformats.org/officeDocument/2006/relationships/image" Target="../media/image13.png"/><Relationship Id="rId19" Type="http://schemas.openxmlformats.org/officeDocument/2006/relationships/image" Target="../media/image22.pn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17.png"/><Relationship Id="rId22" Type="http://schemas.openxmlformats.org/officeDocument/2006/relationships/image" Target="../media/image25.png"/><Relationship Id="rId27"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678940" y="1743456"/>
            <a:ext cx="8785860" cy="2123658"/>
          </a:xfrm>
          <a:prstGeom prst="rect">
            <a:avLst/>
          </a:prstGeom>
          <a:noFill/>
        </p:spPr>
        <p:txBody>
          <a:bodyPr wrap="square" rtlCol="0">
            <a:spAutoFit/>
          </a:bodyPr>
          <a:lstStyle/>
          <a:p>
            <a:pPr algn="ctr"/>
            <a:r>
              <a:rPr kumimoji="1" lang="en-US" altLang="ja-JP" sz="4400" dirty="0" smtClean="0"/>
              <a:t>2016</a:t>
            </a:r>
            <a:r>
              <a:rPr kumimoji="1" lang="ja-JP" altLang="en-US" sz="4400" dirty="0" smtClean="0"/>
              <a:t>年度</a:t>
            </a:r>
            <a:endParaRPr kumimoji="1" lang="en-US" altLang="ja-JP" sz="4400" dirty="0" smtClean="0"/>
          </a:p>
          <a:p>
            <a:pPr algn="ctr"/>
            <a:r>
              <a:rPr kumimoji="1" lang="ja-JP" altLang="en-US" sz="4400" dirty="0" smtClean="0"/>
              <a:t>国際</a:t>
            </a:r>
            <a:r>
              <a:rPr lang="ja-JP" altLang="en-US" sz="4400" dirty="0" smtClean="0"/>
              <a:t>／業界横断</a:t>
            </a:r>
            <a:r>
              <a:rPr lang="en-US" altLang="ja-JP" sz="4400" dirty="0" smtClean="0"/>
              <a:t>EDI</a:t>
            </a:r>
            <a:r>
              <a:rPr kumimoji="1" lang="ja-JP" altLang="en-US" sz="4400" dirty="0" smtClean="0"/>
              <a:t>タスクフォース</a:t>
            </a:r>
            <a:endParaRPr kumimoji="1" lang="en-US" altLang="ja-JP" sz="4400" dirty="0" smtClean="0"/>
          </a:p>
          <a:p>
            <a:pPr algn="ctr"/>
            <a:r>
              <a:rPr lang="ja-JP" altLang="en-US" sz="4400" dirty="0" smtClean="0"/>
              <a:t>活動</a:t>
            </a:r>
            <a:r>
              <a:rPr kumimoji="1" lang="ja-JP" altLang="en-US" sz="4400" dirty="0" smtClean="0"/>
              <a:t>テーマ候補を考える</a:t>
            </a:r>
            <a:endParaRPr kumimoji="1" lang="ja-JP" altLang="en-US" sz="4400" dirty="0"/>
          </a:p>
        </p:txBody>
      </p:sp>
      <p:sp>
        <p:nvSpPr>
          <p:cNvPr id="5" name="テキスト ボックス 4"/>
          <p:cNvSpPr txBox="1"/>
          <p:nvPr/>
        </p:nvSpPr>
        <p:spPr>
          <a:xfrm>
            <a:off x="3568700" y="5549900"/>
            <a:ext cx="5194300" cy="523220"/>
          </a:xfrm>
          <a:prstGeom prst="rect">
            <a:avLst/>
          </a:prstGeom>
          <a:noFill/>
        </p:spPr>
        <p:txBody>
          <a:bodyPr wrap="square" rtlCol="0">
            <a:spAutoFit/>
          </a:bodyPr>
          <a:lstStyle/>
          <a:p>
            <a:pPr algn="ctr"/>
            <a:r>
              <a:rPr kumimoji="1" lang="en-US" altLang="ja-JP" sz="2800" dirty="0" smtClean="0"/>
              <a:t>2016</a:t>
            </a:r>
            <a:r>
              <a:rPr kumimoji="1" lang="ja-JP" altLang="en-US" sz="2800" dirty="0" smtClean="0"/>
              <a:t>年</a:t>
            </a:r>
            <a:r>
              <a:rPr kumimoji="1" lang="en-US" altLang="ja-JP" sz="2800" dirty="0" smtClean="0"/>
              <a:t>3</a:t>
            </a:r>
            <a:r>
              <a:rPr kumimoji="1" lang="ja-JP" altLang="en-US" sz="2800" dirty="0" smtClean="0"/>
              <a:t>月</a:t>
            </a:r>
            <a:r>
              <a:rPr kumimoji="1" lang="en-US" altLang="ja-JP" sz="2800" dirty="0" smtClean="0"/>
              <a:t>2</a:t>
            </a:r>
            <a:r>
              <a:rPr kumimoji="1" lang="ja-JP" altLang="en-US" sz="2800" dirty="0" smtClean="0"/>
              <a:t>日</a:t>
            </a:r>
            <a:endParaRPr kumimoji="1" lang="ja-JP" altLang="en-US" sz="2800" dirty="0"/>
          </a:p>
        </p:txBody>
      </p:sp>
      <p:sp>
        <p:nvSpPr>
          <p:cNvPr id="6" name="テキスト ボックス 5"/>
          <p:cNvSpPr txBox="1"/>
          <p:nvPr/>
        </p:nvSpPr>
        <p:spPr>
          <a:xfrm>
            <a:off x="9017000" y="292100"/>
            <a:ext cx="2895600" cy="461665"/>
          </a:xfrm>
          <a:prstGeom prst="rect">
            <a:avLst/>
          </a:prstGeom>
          <a:noFill/>
          <a:ln>
            <a:solidFill>
              <a:schemeClr val="accent1"/>
            </a:solidFill>
          </a:ln>
        </p:spPr>
        <p:txBody>
          <a:bodyPr wrap="square" rtlCol="0">
            <a:spAutoFit/>
          </a:bodyPr>
          <a:lstStyle/>
          <a:p>
            <a:pPr algn="ctr"/>
            <a:r>
              <a:rPr lang="ja-JP" altLang="en-US" sz="2400" dirty="0" smtClean="0"/>
              <a:t>業界</a:t>
            </a:r>
            <a:r>
              <a:rPr lang="ja-JP" altLang="en-US" sz="2400" dirty="0"/>
              <a:t>横断</a:t>
            </a:r>
            <a:r>
              <a:rPr kumimoji="1" lang="en-US" altLang="ja-JP" sz="2400" dirty="0" smtClean="0"/>
              <a:t>2015-6-05</a:t>
            </a:r>
            <a:endParaRPr kumimoji="1" lang="ja-JP" altLang="en-US" sz="2400" dirty="0"/>
          </a:p>
        </p:txBody>
      </p:sp>
    </p:spTree>
    <p:extLst>
      <p:ext uri="{BB962C8B-B14F-4D97-AF65-F5344CB8AC3E}">
        <p14:creationId xmlns:p14="http://schemas.microsoft.com/office/powerpoint/2010/main" val="5533166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255777" y="1373125"/>
            <a:ext cx="9650095" cy="5412105"/>
          </a:xfrm>
          <a:custGeom>
            <a:avLst/>
            <a:gdLst/>
            <a:ahLst/>
            <a:cxnLst/>
            <a:rect l="l" t="t" r="r" b="b"/>
            <a:pathLst>
              <a:path w="9650095" h="5412105">
                <a:moveTo>
                  <a:pt x="0" y="0"/>
                </a:moveTo>
                <a:lnTo>
                  <a:pt x="9649968" y="0"/>
                </a:lnTo>
                <a:lnTo>
                  <a:pt x="9649968" y="5411724"/>
                </a:lnTo>
                <a:lnTo>
                  <a:pt x="0" y="5411724"/>
                </a:lnTo>
                <a:lnTo>
                  <a:pt x="0" y="0"/>
                </a:lnTo>
                <a:close/>
              </a:path>
            </a:pathLst>
          </a:custGeom>
          <a:solidFill>
            <a:srgbClr val="FFF6DD"/>
          </a:solidFill>
        </p:spPr>
        <p:txBody>
          <a:bodyPr wrap="square" lIns="0" tIns="0" rIns="0" bIns="0" rtlCol="0"/>
          <a:lstStyle/>
          <a:p>
            <a:endParaRPr/>
          </a:p>
        </p:txBody>
      </p:sp>
      <p:sp>
        <p:nvSpPr>
          <p:cNvPr id="3" name="object 3"/>
          <p:cNvSpPr/>
          <p:nvPr/>
        </p:nvSpPr>
        <p:spPr>
          <a:xfrm>
            <a:off x="1255777" y="1373125"/>
            <a:ext cx="9650095" cy="5412105"/>
          </a:xfrm>
          <a:custGeom>
            <a:avLst/>
            <a:gdLst/>
            <a:ahLst/>
            <a:cxnLst/>
            <a:rect l="l" t="t" r="r" b="b"/>
            <a:pathLst>
              <a:path w="9650095" h="5412105">
                <a:moveTo>
                  <a:pt x="0" y="0"/>
                </a:moveTo>
                <a:lnTo>
                  <a:pt x="9649968" y="0"/>
                </a:lnTo>
                <a:lnTo>
                  <a:pt x="9649968" y="5411724"/>
                </a:lnTo>
                <a:lnTo>
                  <a:pt x="0" y="5411724"/>
                </a:lnTo>
                <a:lnTo>
                  <a:pt x="0" y="0"/>
                </a:lnTo>
                <a:close/>
              </a:path>
            </a:pathLst>
          </a:custGeom>
          <a:ln w="12192">
            <a:solidFill>
              <a:srgbClr val="F2B800"/>
            </a:solidFill>
          </a:ln>
        </p:spPr>
        <p:txBody>
          <a:bodyPr wrap="square" lIns="0" tIns="0" rIns="0" bIns="0" rtlCol="0"/>
          <a:lstStyle/>
          <a:p>
            <a:endParaRPr/>
          </a:p>
        </p:txBody>
      </p:sp>
      <p:sp>
        <p:nvSpPr>
          <p:cNvPr id="4" name="object 4"/>
          <p:cNvSpPr/>
          <p:nvPr/>
        </p:nvSpPr>
        <p:spPr>
          <a:xfrm>
            <a:off x="1251204" y="1089660"/>
            <a:ext cx="9654540" cy="457200"/>
          </a:xfrm>
          <a:custGeom>
            <a:avLst/>
            <a:gdLst/>
            <a:ahLst/>
            <a:cxnLst/>
            <a:rect l="l" t="t" r="r" b="b"/>
            <a:pathLst>
              <a:path w="9654540" h="457200">
                <a:moveTo>
                  <a:pt x="9578340" y="0"/>
                </a:moveTo>
                <a:lnTo>
                  <a:pt x="76200" y="0"/>
                </a:lnTo>
                <a:lnTo>
                  <a:pt x="46537" y="5987"/>
                </a:lnTo>
                <a:lnTo>
                  <a:pt x="22317" y="22317"/>
                </a:lnTo>
                <a:lnTo>
                  <a:pt x="5987" y="46537"/>
                </a:lnTo>
                <a:lnTo>
                  <a:pt x="0" y="76200"/>
                </a:lnTo>
                <a:lnTo>
                  <a:pt x="0" y="381000"/>
                </a:lnTo>
                <a:lnTo>
                  <a:pt x="5987" y="410662"/>
                </a:lnTo>
                <a:lnTo>
                  <a:pt x="22317" y="434882"/>
                </a:lnTo>
                <a:lnTo>
                  <a:pt x="46537" y="451212"/>
                </a:lnTo>
                <a:lnTo>
                  <a:pt x="76200" y="457200"/>
                </a:lnTo>
                <a:lnTo>
                  <a:pt x="9578340" y="457200"/>
                </a:lnTo>
                <a:lnTo>
                  <a:pt x="9608002" y="451212"/>
                </a:lnTo>
                <a:lnTo>
                  <a:pt x="9632222" y="434882"/>
                </a:lnTo>
                <a:lnTo>
                  <a:pt x="9648552" y="410662"/>
                </a:lnTo>
                <a:lnTo>
                  <a:pt x="9654540" y="381000"/>
                </a:lnTo>
                <a:lnTo>
                  <a:pt x="9654540" y="76200"/>
                </a:lnTo>
                <a:lnTo>
                  <a:pt x="9648552" y="46537"/>
                </a:lnTo>
                <a:lnTo>
                  <a:pt x="9632222" y="22317"/>
                </a:lnTo>
                <a:lnTo>
                  <a:pt x="9608002" y="5987"/>
                </a:lnTo>
                <a:lnTo>
                  <a:pt x="9578340" y="0"/>
                </a:lnTo>
                <a:close/>
              </a:path>
            </a:pathLst>
          </a:custGeom>
          <a:solidFill>
            <a:srgbClr val="F2B800"/>
          </a:solidFill>
        </p:spPr>
        <p:txBody>
          <a:bodyPr wrap="square" lIns="0" tIns="0" rIns="0" bIns="0" rtlCol="0"/>
          <a:lstStyle/>
          <a:p>
            <a:endParaRPr/>
          </a:p>
        </p:txBody>
      </p:sp>
      <p:sp>
        <p:nvSpPr>
          <p:cNvPr id="5" name="object 5"/>
          <p:cNvSpPr/>
          <p:nvPr/>
        </p:nvSpPr>
        <p:spPr>
          <a:xfrm>
            <a:off x="1251204" y="1089660"/>
            <a:ext cx="9654540" cy="457200"/>
          </a:xfrm>
          <a:custGeom>
            <a:avLst/>
            <a:gdLst/>
            <a:ahLst/>
            <a:cxnLst/>
            <a:rect l="l" t="t" r="r" b="b"/>
            <a:pathLst>
              <a:path w="9654540" h="457200">
                <a:moveTo>
                  <a:pt x="0" y="76200"/>
                </a:moveTo>
                <a:lnTo>
                  <a:pt x="5987" y="46537"/>
                </a:lnTo>
                <a:lnTo>
                  <a:pt x="22317" y="22317"/>
                </a:lnTo>
                <a:lnTo>
                  <a:pt x="46537" y="5987"/>
                </a:lnTo>
                <a:lnTo>
                  <a:pt x="76200" y="0"/>
                </a:lnTo>
                <a:lnTo>
                  <a:pt x="9578340" y="0"/>
                </a:lnTo>
                <a:lnTo>
                  <a:pt x="9608002" y="5987"/>
                </a:lnTo>
                <a:lnTo>
                  <a:pt x="9632222" y="22317"/>
                </a:lnTo>
                <a:lnTo>
                  <a:pt x="9648552" y="46537"/>
                </a:lnTo>
                <a:lnTo>
                  <a:pt x="9654540" y="76200"/>
                </a:lnTo>
                <a:lnTo>
                  <a:pt x="9654540" y="381000"/>
                </a:lnTo>
                <a:lnTo>
                  <a:pt x="9648552" y="410662"/>
                </a:lnTo>
                <a:lnTo>
                  <a:pt x="9632222" y="434882"/>
                </a:lnTo>
                <a:lnTo>
                  <a:pt x="9608002" y="451212"/>
                </a:lnTo>
                <a:lnTo>
                  <a:pt x="9578340" y="457200"/>
                </a:lnTo>
                <a:lnTo>
                  <a:pt x="76200" y="457200"/>
                </a:lnTo>
                <a:lnTo>
                  <a:pt x="46537" y="451212"/>
                </a:lnTo>
                <a:lnTo>
                  <a:pt x="22317" y="434882"/>
                </a:lnTo>
                <a:lnTo>
                  <a:pt x="5987" y="410662"/>
                </a:lnTo>
                <a:lnTo>
                  <a:pt x="0" y="381000"/>
                </a:lnTo>
                <a:lnTo>
                  <a:pt x="0" y="76200"/>
                </a:lnTo>
                <a:close/>
              </a:path>
            </a:pathLst>
          </a:custGeom>
          <a:ln w="6096">
            <a:solidFill>
              <a:srgbClr val="F2B800"/>
            </a:solidFill>
          </a:ln>
        </p:spPr>
        <p:txBody>
          <a:bodyPr wrap="square" lIns="0" tIns="0" rIns="0" bIns="0" rtlCol="0"/>
          <a:lstStyle/>
          <a:p>
            <a:endParaRPr/>
          </a:p>
        </p:txBody>
      </p:sp>
      <p:sp>
        <p:nvSpPr>
          <p:cNvPr id="6" name="object 6"/>
          <p:cNvSpPr txBox="1"/>
          <p:nvPr/>
        </p:nvSpPr>
        <p:spPr>
          <a:xfrm>
            <a:off x="1335214" y="1135327"/>
            <a:ext cx="5138420" cy="368300"/>
          </a:xfrm>
          <a:prstGeom prst="rect">
            <a:avLst/>
          </a:prstGeom>
        </p:spPr>
        <p:txBody>
          <a:bodyPr vert="horz" wrap="square" lIns="0" tIns="0" rIns="0" bIns="0" rtlCol="0">
            <a:spAutoFit/>
          </a:bodyPr>
          <a:lstStyle/>
          <a:p>
            <a:pPr marL="12700"/>
            <a:r>
              <a:rPr sz="2400" b="1" spc="-5" dirty="0">
                <a:solidFill>
                  <a:srgbClr val="FFFFFF"/>
                </a:solidFill>
                <a:latin typeface="Meiryo UI"/>
                <a:cs typeface="Meiryo UI"/>
              </a:rPr>
              <a:t>経済社会の活力の向上及び持続的発展</a:t>
            </a:r>
            <a:endParaRPr sz="2400">
              <a:latin typeface="Meiryo UI"/>
              <a:cs typeface="Meiryo UI"/>
            </a:endParaRPr>
          </a:p>
        </p:txBody>
      </p:sp>
      <p:sp>
        <p:nvSpPr>
          <p:cNvPr id="7" name="object 7"/>
          <p:cNvSpPr txBox="1"/>
          <p:nvPr/>
        </p:nvSpPr>
        <p:spPr>
          <a:xfrm>
            <a:off x="9048516" y="1219099"/>
            <a:ext cx="1686560" cy="249554"/>
          </a:xfrm>
          <a:prstGeom prst="rect">
            <a:avLst/>
          </a:prstGeom>
        </p:spPr>
        <p:txBody>
          <a:bodyPr vert="horz" wrap="square" lIns="0" tIns="0" rIns="0" bIns="0" rtlCol="0">
            <a:spAutoFit/>
          </a:bodyPr>
          <a:lstStyle/>
          <a:p>
            <a:pPr marL="12700"/>
            <a:r>
              <a:rPr sz="1600" b="1" spc="-5" dirty="0">
                <a:solidFill>
                  <a:srgbClr val="FFFFFF"/>
                </a:solidFill>
                <a:latin typeface="Meiryo UI"/>
                <a:cs typeface="Meiryo UI"/>
              </a:rPr>
              <a:t>～</a:t>
            </a:r>
            <a:r>
              <a:rPr sz="1600" b="1" spc="-320" dirty="0">
                <a:solidFill>
                  <a:srgbClr val="FFFFFF"/>
                </a:solidFill>
                <a:latin typeface="Meiryo UI"/>
                <a:cs typeface="Meiryo UI"/>
              </a:rPr>
              <a:t> </a:t>
            </a:r>
            <a:r>
              <a:rPr sz="1600" b="1" spc="-135" dirty="0">
                <a:solidFill>
                  <a:srgbClr val="FFFFFF"/>
                </a:solidFill>
                <a:latin typeface="Meiryo UI"/>
                <a:cs typeface="Meiryo UI"/>
              </a:rPr>
              <a:t>費用から投資へ</a:t>
            </a:r>
            <a:r>
              <a:rPr sz="1600" b="1" spc="-345" dirty="0">
                <a:solidFill>
                  <a:srgbClr val="FFFFFF"/>
                </a:solidFill>
                <a:latin typeface="Meiryo UI"/>
                <a:cs typeface="Meiryo UI"/>
              </a:rPr>
              <a:t> </a:t>
            </a:r>
            <a:r>
              <a:rPr sz="1600" b="1" spc="-5" dirty="0">
                <a:solidFill>
                  <a:srgbClr val="FFFFFF"/>
                </a:solidFill>
                <a:latin typeface="Meiryo UI"/>
                <a:cs typeface="Meiryo UI"/>
              </a:rPr>
              <a:t>～</a:t>
            </a:r>
            <a:endParaRPr sz="1600">
              <a:latin typeface="Meiryo UI"/>
              <a:cs typeface="Meiryo UI"/>
            </a:endParaRPr>
          </a:p>
        </p:txBody>
      </p:sp>
      <p:sp>
        <p:nvSpPr>
          <p:cNvPr id="8" name="object 8"/>
          <p:cNvSpPr/>
          <p:nvPr/>
        </p:nvSpPr>
        <p:spPr>
          <a:xfrm>
            <a:off x="8034528" y="1895856"/>
            <a:ext cx="830579" cy="509015"/>
          </a:xfrm>
          <a:prstGeom prst="rect">
            <a:avLst/>
          </a:prstGeom>
          <a:blipFill>
            <a:blip r:embed="rId2" cstate="print"/>
            <a:stretch>
              <a:fillRect/>
            </a:stretch>
          </a:blipFill>
        </p:spPr>
        <p:txBody>
          <a:bodyPr wrap="square" lIns="0" tIns="0" rIns="0" bIns="0" rtlCol="0"/>
          <a:lstStyle/>
          <a:p>
            <a:endParaRPr/>
          </a:p>
        </p:txBody>
      </p:sp>
      <p:sp>
        <p:nvSpPr>
          <p:cNvPr id="9" name="object 9"/>
          <p:cNvSpPr/>
          <p:nvPr/>
        </p:nvSpPr>
        <p:spPr>
          <a:xfrm>
            <a:off x="8505444" y="1895856"/>
            <a:ext cx="627887" cy="509015"/>
          </a:xfrm>
          <a:prstGeom prst="rect">
            <a:avLst/>
          </a:prstGeom>
          <a:blipFill>
            <a:blip r:embed="rId3" cstate="print"/>
            <a:stretch>
              <a:fillRect/>
            </a:stretch>
          </a:blipFill>
        </p:spPr>
        <p:txBody>
          <a:bodyPr wrap="square" lIns="0" tIns="0" rIns="0" bIns="0" rtlCol="0"/>
          <a:lstStyle/>
          <a:p>
            <a:endParaRPr/>
          </a:p>
        </p:txBody>
      </p:sp>
      <p:sp>
        <p:nvSpPr>
          <p:cNvPr id="10" name="object 10"/>
          <p:cNvSpPr/>
          <p:nvPr/>
        </p:nvSpPr>
        <p:spPr>
          <a:xfrm>
            <a:off x="8773667" y="1895856"/>
            <a:ext cx="431291" cy="509015"/>
          </a:xfrm>
          <a:prstGeom prst="rect">
            <a:avLst/>
          </a:prstGeom>
          <a:blipFill>
            <a:blip r:embed="rId4" cstate="print"/>
            <a:stretch>
              <a:fillRect/>
            </a:stretch>
          </a:blipFill>
        </p:spPr>
        <p:txBody>
          <a:bodyPr wrap="square" lIns="0" tIns="0" rIns="0" bIns="0" rtlCol="0"/>
          <a:lstStyle/>
          <a:p>
            <a:endParaRPr/>
          </a:p>
        </p:txBody>
      </p:sp>
      <p:sp>
        <p:nvSpPr>
          <p:cNvPr id="11" name="object 11"/>
          <p:cNvSpPr/>
          <p:nvPr/>
        </p:nvSpPr>
        <p:spPr>
          <a:xfrm>
            <a:off x="8863584" y="1933956"/>
            <a:ext cx="1304543" cy="445007"/>
          </a:xfrm>
          <a:prstGeom prst="rect">
            <a:avLst/>
          </a:prstGeom>
          <a:blipFill>
            <a:blip r:embed="rId5" cstate="print"/>
            <a:stretch>
              <a:fillRect/>
            </a:stretch>
          </a:blipFill>
        </p:spPr>
        <p:txBody>
          <a:bodyPr wrap="square" lIns="0" tIns="0" rIns="0" bIns="0" rtlCol="0"/>
          <a:lstStyle/>
          <a:p>
            <a:endParaRPr/>
          </a:p>
        </p:txBody>
      </p:sp>
      <p:sp>
        <p:nvSpPr>
          <p:cNvPr id="12" name="object 12"/>
          <p:cNvSpPr/>
          <p:nvPr/>
        </p:nvSpPr>
        <p:spPr>
          <a:xfrm>
            <a:off x="9826752" y="1895856"/>
            <a:ext cx="431291" cy="509015"/>
          </a:xfrm>
          <a:prstGeom prst="rect">
            <a:avLst/>
          </a:prstGeom>
          <a:blipFill>
            <a:blip r:embed="rId6" cstate="print"/>
            <a:stretch>
              <a:fillRect/>
            </a:stretch>
          </a:blipFill>
        </p:spPr>
        <p:txBody>
          <a:bodyPr wrap="square" lIns="0" tIns="0" rIns="0" bIns="0" rtlCol="0"/>
          <a:lstStyle/>
          <a:p>
            <a:endParaRPr/>
          </a:p>
        </p:txBody>
      </p:sp>
      <p:sp>
        <p:nvSpPr>
          <p:cNvPr id="13" name="object 13"/>
          <p:cNvSpPr/>
          <p:nvPr/>
        </p:nvSpPr>
        <p:spPr>
          <a:xfrm>
            <a:off x="1482853" y="2093976"/>
            <a:ext cx="1004315" cy="509015"/>
          </a:xfrm>
          <a:prstGeom prst="rect">
            <a:avLst/>
          </a:prstGeom>
          <a:blipFill>
            <a:blip r:embed="rId7" cstate="print"/>
            <a:stretch>
              <a:fillRect/>
            </a:stretch>
          </a:blipFill>
        </p:spPr>
        <p:txBody>
          <a:bodyPr wrap="square" lIns="0" tIns="0" rIns="0" bIns="0" rtlCol="0"/>
          <a:lstStyle/>
          <a:p>
            <a:endParaRPr/>
          </a:p>
        </p:txBody>
      </p:sp>
      <p:sp>
        <p:nvSpPr>
          <p:cNvPr id="14" name="object 14"/>
          <p:cNvSpPr/>
          <p:nvPr/>
        </p:nvSpPr>
        <p:spPr>
          <a:xfrm>
            <a:off x="2127504" y="2093976"/>
            <a:ext cx="1719071" cy="509015"/>
          </a:xfrm>
          <a:prstGeom prst="rect">
            <a:avLst/>
          </a:prstGeom>
          <a:blipFill>
            <a:blip r:embed="rId8" cstate="print"/>
            <a:stretch>
              <a:fillRect/>
            </a:stretch>
          </a:blipFill>
        </p:spPr>
        <p:txBody>
          <a:bodyPr wrap="square" lIns="0" tIns="0" rIns="0" bIns="0" rtlCol="0"/>
          <a:lstStyle/>
          <a:p>
            <a:endParaRPr/>
          </a:p>
        </p:txBody>
      </p:sp>
      <p:sp>
        <p:nvSpPr>
          <p:cNvPr id="15" name="object 15"/>
          <p:cNvSpPr/>
          <p:nvPr/>
        </p:nvSpPr>
        <p:spPr>
          <a:xfrm>
            <a:off x="1482852" y="2368296"/>
            <a:ext cx="626363" cy="509015"/>
          </a:xfrm>
          <a:prstGeom prst="rect">
            <a:avLst/>
          </a:prstGeom>
          <a:blipFill>
            <a:blip r:embed="rId9" cstate="print"/>
            <a:stretch>
              <a:fillRect/>
            </a:stretch>
          </a:blipFill>
        </p:spPr>
        <p:txBody>
          <a:bodyPr wrap="square" lIns="0" tIns="0" rIns="0" bIns="0" rtlCol="0"/>
          <a:lstStyle/>
          <a:p>
            <a:endParaRPr/>
          </a:p>
        </p:txBody>
      </p:sp>
      <p:sp>
        <p:nvSpPr>
          <p:cNvPr id="16" name="object 16"/>
          <p:cNvSpPr/>
          <p:nvPr/>
        </p:nvSpPr>
        <p:spPr>
          <a:xfrm>
            <a:off x="1749552" y="2368296"/>
            <a:ext cx="2788919" cy="509015"/>
          </a:xfrm>
          <a:prstGeom prst="rect">
            <a:avLst/>
          </a:prstGeom>
          <a:blipFill>
            <a:blip r:embed="rId10" cstate="print"/>
            <a:stretch>
              <a:fillRect/>
            </a:stretch>
          </a:blipFill>
        </p:spPr>
        <p:txBody>
          <a:bodyPr wrap="square" lIns="0" tIns="0" rIns="0" bIns="0" rtlCol="0"/>
          <a:lstStyle/>
          <a:p>
            <a:endParaRPr/>
          </a:p>
        </p:txBody>
      </p:sp>
      <p:sp>
        <p:nvSpPr>
          <p:cNvPr id="17" name="object 17"/>
          <p:cNvSpPr/>
          <p:nvPr/>
        </p:nvSpPr>
        <p:spPr>
          <a:xfrm>
            <a:off x="1482853" y="2566416"/>
            <a:ext cx="1306067" cy="509015"/>
          </a:xfrm>
          <a:prstGeom prst="rect">
            <a:avLst/>
          </a:prstGeom>
          <a:blipFill>
            <a:blip r:embed="rId11" cstate="print"/>
            <a:stretch>
              <a:fillRect/>
            </a:stretch>
          </a:blipFill>
        </p:spPr>
        <p:txBody>
          <a:bodyPr wrap="square" lIns="0" tIns="0" rIns="0" bIns="0" rtlCol="0"/>
          <a:lstStyle/>
          <a:p>
            <a:endParaRPr/>
          </a:p>
        </p:txBody>
      </p:sp>
      <p:sp>
        <p:nvSpPr>
          <p:cNvPr id="18" name="object 18"/>
          <p:cNvSpPr/>
          <p:nvPr/>
        </p:nvSpPr>
        <p:spPr>
          <a:xfrm>
            <a:off x="4869179" y="2840736"/>
            <a:ext cx="626364" cy="509015"/>
          </a:xfrm>
          <a:prstGeom prst="rect">
            <a:avLst/>
          </a:prstGeom>
          <a:blipFill>
            <a:blip r:embed="rId9" cstate="print"/>
            <a:stretch>
              <a:fillRect/>
            </a:stretch>
          </a:blipFill>
        </p:spPr>
        <p:txBody>
          <a:bodyPr wrap="square" lIns="0" tIns="0" rIns="0" bIns="0" rtlCol="0"/>
          <a:lstStyle/>
          <a:p>
            <a:endParaRPr/>
          </a:p>
        </p:txBody>
      </p:sp>
      <p:sp>
        <p:nvSpPr>
          <p:cNvPr id="19" name="object 19"/>
          <p:cNvSpPr/>
          <p:nvPr/>
        </p:nvSpPr>
        <p:spPr>
          <a:xfrm>
            <a:off x="5135880" y="2840736"/>
            <a:ext cx="4116323" cy="509015"/>
          </a:xfrm>
          <a:prstGeom prst="rect">
            <a:avLst/>
          </a:prstGeom>
          <a:blipFill>
            <a:blip r:embed="rId12" cstate="print"/>
            <a:stretch>
              <a:fillRect/>
            </a:stretch>
          </a:blipFill>
        </p:spPr>
        <p:txBody>
          <a:bodyPr wrap="square" lIns="0" tIns="0" rIns="0" bIns="0" rtlCol="0"/>
          <a:lstStyle/>
          <a:p>
            <a:endParaRPr/>
          </a:p>
        </p:txBody>
      </p:sp>
      <p:sp>
        <p:nvSpPr>
          <p:cNvPr id="20" name="object 20"/>
          <p:cNvSpPr/>
          <p:nvPr/>
        </p:nvSpPr>
        <p:spPr>
          <a:xfrm>
            <a:off x="1482852" y="3115056"/>
            <a:ext cx="626363" cy="509015"/>
          </a:xfrm>
          <a:prstGeom prst="rect">
            <a:avLst/>
          </a:prstGeom>
          <a:blipFill>
            <a:blip r:embed="rId9" cstate="print"/>
            <a:stretch>
              <a:fillRect/>
            </a:stretch>
          </a:blipFill>
        </p:spPr>
        <p:txBody>
          <a:bodyPr wrap="square" lIns="0" tIns="0" rIns="0" bIns="0" rtlCol="0"/>
          <a:lstStyle/>
          <a:p>
            <a:endParaRPr/>
          </a:p>
        </p:txBody>
      </p:sp>
      <p:sp>
        <p:nvSpPr>
          <p:cNvPr id="21" name="object 21"/>
          <p:cNvSpPr/>
          <p:nvPr/>
        </p:nvSpPr>
        <p:spPr>
          <a:xfrm>
            <a:off x="1749552" y="3115056"/>
            <a:ext cx="1344167" cy="509015"/>
          </a:xfrm>
          <a:prstGeom prst="rect">
            <a:avLst/>
          </a:prstGeom>
          <a:blipFill>
            <a:blip r:embed="rId13" cstate="print"/>
            <a:stretch>
              <a:fillRect/>
            </a:stretch>
          </a:blipFill>
        </p:spPr>
        <p:txBody>
          <a:bodyPr wrap="square" lIns="0" tIns="0" rIns="0" bIns="0" rtlCol="0"/>
          <a:lstStyle/>
          <a:p>
            <a:endParaRPr/>
          </a:p>
        </p:txBody>
      </p:sp>
      <p:sp>
        <p:nvSpPr>
          <p:cNvPr id="22" name="object 22"/>
          <p:cNvSpPr/>
          <p:nvPr/>
        </p:nvSpPr>
        <p:spPr>
          <a:xfrm>
            <a:off x="2734056" y="3115056"/>
            <a:ext cx="431291" cy="509015"/>
          </a:xfrm>
          <a:prstGeom prst="rect">
            <a:avLst/>
          </a:prstGeom>
          <a:blipFill>
            <a:blip r:embed="rId4" cstate="print"/>
            <a:stretch>
              <a:fillRect/>
            </a:stretch>
          </a:blipFill>
        </p:spPr>
        <p:txBody>
          <a:bodyPr wrap="square" lIns="0" tIns="0" rIns="0" bIns="0" rtlCol="0"/>
          <a:lstStyle/>
          <a:p>
            <a:endParaRPr/>
          </a:p>
        </p:txBody>
      </p:sp>
      <p:sp>
        <p:nvSpPr>
          <p:cNvPr id="23" name="object 23"/>
          <p:cNvSpPr/>
          <p:nvPr/>
        </p:nvSpPr>
        <p:spPr>
          <a:xfrm>
            <a:off x="2823973" y="3153156"/>
            <a:ext cx="2394191" cy="445007"/>
          </a:xfrm>
          <a:prstGeom prst="rect">
            <a:avLst/>
          </a:prstGeom>
          <a:blipFill>
            <a:blip r:embed="rId14" cstate="print"/>
            <a:stretch>
              <a:fillRect/>
            </a:stretch>
          </a:blipFill>
        </p:spPr>
        <p:txBody>
          <a:bodyPr wrap="square" lIns="0" tIns="0" rIns="0" bIns="0" rtlCol="0"/>
          <a:lstStyle/>
          <a:p>
            <a:endParaRPr/>
          </a:p>
        </p:txBody>
      </p:sp>
      <p:sp>
        <p:nvSpPr>
          <p:cNvPr id="24" name="object 24"/>
          <p:cNvSpPr/>
          <p:nvPr/>
        </p:nvSpPr>
        <p:spPr>
          <a:xfrm>
            <a:off x="4876800" y="3115056"/>
            <a:ext cx="431291" cy="509015"/>
          </a:xfrm>
          <a:prstGeom prst="rect">
            <a:avLst/>
          </a:prstGeom>
          <a:blipFill>
            <a:blip r:embed="rId6" cstate="print"/>
            <a:stretch>
              <a:fillRect/>
            </a:stretch>
          </a:blipFill>
        </p:spPr>
        <p:txBody>
          <a:bodyPr wrap="square" lIns="0" tIns="0" rIns="0" bIns="0" rtlCol="0"/>
          <a:lstStyle/>
          <a:p>
            <a:endParaRPr/>
          </a:p>
        </p:txBody>
      </p:sp>
      <p:sp>
        <p:nvSpPr>
          <p:cNvPr id="25" name="object 25"/>
          <p:cNvSpPr/>
          <p:nvPr/>
        </p:nvSpPr>
        <p:spPr>
          <a:xfrm>
            <a:off x="4948428" y="3115056"/>
            <a:ext cx="469391" cy="509015"/>
          </a:xfrm>
          <a:prstGeom prst="rect">
            <a:avLst/>
          </a:prstGeom>
          <a:blipFill>
            <a:blip r:embed="rId15" cstate="print"/>
            <a:stretch>
              <a:fillRect/>
            </a:stretch>
          </a:blipFill>
        </p:spPr>
        <p:txBody>
          <a:bodyPr wrap="square" lIns="0" tIns="0" rIns="0" bIns="0" rtlCol="0"/>
          <a:lstStyle/>
          <a:p>
            <a:endParaRPr/>
          </a:p>
        </p:txBody>
      </p:sp>
      <p:sp>
        <p:nvSpPr>
          <p:cNvPr id="26" name="object 26"/>
          <p:cNvSpPr/>
          <p:nvPr/>
        </p:nvSpPr>
        <p:spPr>
          <a:xfrm>
            <a:off x="5058156" y="3115056"/>
            <a:ext cx="4943855" cy="509015"/>
          </a:xfrm>
          <a:prstGeom prst="rect">
            <a:avLst/>
          </a:prstGeom>
          <a:blipFill>
            <a:blip r:embed="rId16" cstate="print"/>
            <a:stretch>
              <a:fillRect/>
            </a:stretch>
          </a:blipFill>
        </p:spPr>
        <p:txBody>
          <a:bodyPr wrap="square" lIns="0" tIns="0" rIns="0" bIns="0" rtlCol="0"/>
          <a:lstStyle/>
          <a:p>
            <a:endParaRPr/>
          </a:p>
        </p:txBody>
      </p:sp>
      <p:sp>
        <p:nvSpPr>
          <p:cNvPr id="27" name="object 27"/>
          <p:cNvSpPr/>
          <p:nvPr/>
        </p:nvSpPr>
        <p:spPr>
          <a:xfrm>
            <a:off x="1482853" y="3846576"/>
            <a:ext cx="5654039" cy="509015"/>
          </a:xfrm>
          <a:prstGeom prst="rect">
            <a:avLst/>
          </a:prstGeom>
          <a:blipFill>
            <a:blip r:embed="rId17" cstate="print"/>
            <a:stretch>
              <a:fillRect/>
            </a:stretch>
          </a:blipFill>
        </p:spPr>
        <p:txBody>
          <a:bodyPr wrap="square" lIns="0" tIns="0" rIns="0" bIns="0" rtlCol="0"/>
          <a:lstStyle/>
          <a:p>
            <a:endParaRPr/>
          </a:p>
        </p:txBody>
      </p:sp>
      <p:sp>
        <p:nvSpPr>
          <p:cNvPr id="28" name="object 28"/>
          <p:cNvSpPr/>
          <p:nvPr/>
        </p:nvSpPr>
        <p:spPr>
          <a:xfrm>
            <a:off x="5050536" y="4120895"/>
            <a:ext cx="1767827" cy="509016"/>
          </a:xfrm>
          <a:prstGeom prst="rect">
            <a:avLst/>
          </a:prstGeom>
          <a:blipFill>
            <a:blip r:embed="rId18" cstate="print"/>
            <a:stretch>
              <a:fillRect/>
            </a:stretch>
          </a:blipFill>
        </p:spPr>
        <p:txBody>
          <a:bodyPr wrap="square" lIns="0" tIns="0" rIns="0" bIns="0" rtlCol="0"/>
          <a:lstStyle/>
          <a:p>
            <a:endParaRPr/>
          </a:p>
        </p:txBody>
      </p:sp>
      <p:sp>
        <p:nvSpPr>
          <p:cNvPr id="29" name="object 29"/>
          <p:cNvSpPr/>
          <p:nvPr/>
        </p:nvSpPr>
        <p:spPr>
          <a:xfrm>
            <a:off x="4707636" y="4395216"/>
            <a:ext cx="2061971" cy="509015"/>
          </a:xfrm>
          <a:prstGeom prst="rect">
            <a:avLst/>
          </a:prstGeom>
          <a:blipFill>
            <a:blip r:embed="rId19" cstate="print"/>
            <a:stretch>
              <a:fillRect/>
            </a:stretch>
          </a:blipFill>
        </p:spPr>
        <p:txBody>
          <a:bodyPr wrap="square" lIns="0" tIns="0" rIns="0" bIns="0" rtlCol="0"/>
          <a:lstStyle/>
          <a:p>
            <a:endParaRPr/>
          </a:p>
        </p:txBody>
      </p:sp>
      <p:sp>
        <p:nvSpPr>
          <p:cNvPr id="30" name="object 30"/>
          <p:cNvSpPr/>
          <p:nvPr/>
        </p:nvSpPr>
        <p:spPr>
          <a:xfrm>
            <a:off x="1482853" y="5126735"/>
            <a:ext cx="4735067" cy="509016"/>
          </a:xfrm>
          <a:prstGeom prst="rect">
            <a:avLst/>
          </a:prstGeom>
          <a:blipFill>
            <a:blip r:embed="rId20" cstate="print"/>
            <a:stretch>
              <a:fillRect/>
            </a:stretch>
          </a:blipFill>
        </p:spPr>
        <p:txBody>
          <a:bodyPr wrap="square" lIns="0" tIns="0" rIns="0" bIns="0" rtlCol="0"/>
          <a:lstStyle/>
          <a:p>
            <a:endParaRPr/>
          </a:p>
        </p:txBody>
      </p:sp>
      <p:sp>
        <p:nvSpPr>
          <p:cNvPr id="31" name="object 31"/>
          <p:cNvSpPr/>
          <p:nvPr/>
        </p:nvSpPr>
        <p:spPr>
          <a:xfrm>
            <a:off x="5858256" y="5126735"/>
            <a:ext cx="431291" cy="509016"/>
          </a:xfrm>
          <a:prstGeom prst="rect">
            <a:avLst/>
          </a:prstGeom>
          <a:blipFill>
            <a:blip r:embed="rId4" cstate="print"/>
            <a:stretch>
              <a:fillRect/>
            </a:stretch>
          </a:blipFill>
        </p:spPr>
        <p:txBody>
          <a:bodyPr wrap="square" lIns="0" tIns="0" rIns="0" bIns="0" rtlCol="0"/>
          <a:lstStyle/>
          <a:p>
            <a:endParaRPr/>
          </a:p>
        </p:txBody>
      </p:sp>
      <p:sp>
        <p:nvSpPr>
          <p:cNvPr id="32" name="object 32"/>
          <p:cNvSpPr/>
          <p:nvPr/>
        </p:nvSpPr>
        <p:spPr>
          <a:xfrm>
            <a:off x="5948172" y="5164836"/>
            <a:ext cx="1961387" cy="445007"/>
          </a:xfrm>
          <a:prstGeom prst="rect">
            <a:avLst/>
          </a:prstGeom>
          <a:blipFill>
            <a:blip r:embed="rId21" cstate="print"/>
            <a:stretch>
              <a:fillRect/>
            </a:stretch>
          </a:blipFill>
        </p:spPr>
        <p:txBody>
          <a:bodyPr wrap="square" lIns="0" tIns="0" rIns="0" bIns="0" rtlCol="0"/>
          <a:lstStyle/>
          <a:p>
            <a:endParaRPr/>
          </a:p>
        </p:txBody>
      </p:sp>
      <p:sp>
        <p:nvSpPr>
          <p:cNvPr id="33" name="object 33"/>
          <p:cNvSpPr/>
          <p:nvPr/>
        </p:nvSpPr>
        <p:spPr>
          <a:xfrm>
            <a:off x="7568184" y="5126735"/>
            <a:ext cx="431291" cy="509016"/>
          </a:xfrm>
          <a:prstGeom prst="rect">
            <a:avLst/>
          </a:prstGeom>
          <a:blipFill>
            <a:blip r:embed="rId6" cstate="print"/>
            <a:stretch>
              <a:fillRect/>
            </a:stretch>
          </a:blipFill>
        </p:spPr>
        <p:txBody>
          <a:bodyPr wrap="square" lIns="0" tIns="0" rIns="0" bIns="0" rtlCol="0"/>
          <a:lstStyle/>
          <a:p>
            <a:endParaRPr/>
          </a:p>
        </p:txBody>
      </p:sp>
      <p:sp>
        <p:nvSpPr>
          <p:cNvPr id="34" name="object 34"/>
          <p:cNvSpPr/>
          <p:nvPr/>
        </p:nvSpPr>
        <p:spPr>
          <a:xfrm>
            <a:off x="2439925" y="5401055"/>
            <a:ext cx="4093463" cy="509016"/>
          </a:xfrm>
          <a:prstGeom prst="rect">
            <a:avLst/>
          </a:prstGeom>
          <a:blipFill>
            <a:blip r:embed="rId22" cstate="print"/>
            <a:stretch>
              <a:fillRect/>
            </a:stretch>
          </a:blipFill>
        </p:spPr>
        <p:txBody>
          <a:bodyPr wrap="square" lIns="0" tIns="0" rIns="0" bIns="0" rtlCol="0"/>
          <a:lstStyle/>
          <a:p>
            <a:endParaRPr/>
          </a:p>
        </p:txBody>
      </p:sp>
      <p:sp>
        <p:nvSpPr>
          <p:cNvPr id="35" name="object 35"/>
          <p:cNvSpPr/>
          <p:nvPr/>
        </p:nvSpPr>
        <p:spPr>
          <a:xfrm>
            <a:off x="4058412" y="5675376"/>
            <a:ext cx="1272539" cy="509015"/>
          </a:xfrm>
          <a:prstGeom prst="rect">
            <a:avLst/>
          </a:prstGeom>
          <a:blipFill>
            <a:blip r:embed="rId23" cstate="print"/>
            <a:stretch>
              <a:fillRect/>
            </a:stretch>
          </a:blipFill>
        </p:spPr>
        <p:txBody>
          <a:bodyPr wrap="square" lIns="0" tIns="0" rIns="0" bIns="0" rtlCol="0"/>
          <a:lstStyle/>
          <a:p>
            <a:endParaRPr/>
          </a:p>
        </p:txBody>
      </p:sp>
      <p:sp>
        <p:nvSpPr>
          <p:cNvPr id="36" name="object 36"/>
          <p:cNvSpPr/>
          <p:nvPr/>
        </p:nvSpPr>
        <p:spPr>
          <a:xfrm>
            <a:off x="3685032" y="5949696"/>
            <a:ext cx="1325879" cy="509015"/>
          </a:xfrm>
          <a:prstGeom prst="rect">
            <a:avLst/>
          </a:prstGeom>
          <a:blipFill>
            <a:blip r:embed="rId24" cstate="print"/>
            <a:stretch>
              <a:fillRect/>
            </a:stretch>
          </a:blipFill>
        </p:spPr>
        <p:txBody>
          <a:bodyPr wrap="square" lIns="0" tIns="0" rIns="0" bIns="0" rtlCol="0"/>
          <a:lstStyle/>
          <a:p>
            <a:endParaRPr/>
          </a:p>
        </p:txBody>
      </p:sp>
      <p:sp>
        <p:nvSpPr>
          <p:cNvPr id="37" name="object 37"/>
          <p:cNvSpPr/>
          <p:nvPr/>
        </p:nvSpPr>
        <p:spPr>
          <a:xfrm>
            <a:off x="4651248" y="5949696"/>
            <a:ext cx="3648455" cy="509015"/>
          </a:xfrm>
          <a:prstGeom prst="rect">
            <a:avLst/>
          </a:prstGeom>
          <a:blipFill>
            <a:blip r:embed="rId25" cstate="print"/>
            <a:stretch>
              <a:fillRect/>
            </a:stretch>
          </a:blipFill>
        </p:spPr>
        <p:txBody>
          <a:bodyPr wrap="square" lIns="0" tIns="0" rIns="0" bIns="0" rtlCol="0"/>
          <a:lstStyle/>
          <a:p>
            <a:endParaRPr/>
          </a:p>
        </p:txBody>
      </p:sp>
      <p:sp>
        <p:nvSpPr>
          <p:cNvPr id="38" name="object 38"/>
          <p:cNvSpPr/>
          <p:nvPr/>
        </p:nvSpPr>
        <p:spPr>
          <a:xfrm>
            <a:off x="3252216" y="6224016"/>
            <a:ext cx="2132075" cy="509015"/>
          </a:xfrm>
          <a:prstGeom prst="rect">
            <a:avLst/>
          </a:prstGeom>
          <a:blipFill>
            <a:blip r:embed="rId26" cstate="print"/>
            <a:stretch>
              <a:fillRect/>
            </a:stretch>
          </a:blipFill>
        </p:spPr>
        <p:txBody>
          <a:bodyPr wrap="square" lIns="0" tIns="0" rIns="0" bIns="0" rtlCol="0"/>
          <a:lstStyle/>
          <a:p>
            <a:endParaRPr/>
          </a:p>
        </p:txBody>
      </p:sp>
      <p:sp>
        <p:nvSpPr>
          <p:cNvPr id="39" name="object 39"/>
          <p:cNvSpPr txBox="1"/>
          <p:nvPr/>
        </p:nvSpPr>
        <p:spPr>
          <a:xfrm>
            <a:off x="1330042" y="1674568"/>
            <a:ext cx="9256395" cy="4950073"/>
          </a:xfrm>
          <a:prstGeom prst="rect">
            <a:avLst/>
          </a:prstGeom>
        </p:spPr>
        <p:txBody>
          <a:bodyPr vert="horz" wrap="square" lIns="0" tIns="0" rIns="0" bIns="0" rtlCol="0">
            <a:spAutoFit/>
          </a:bodyPr>
          <a:lstStyle/>
          <a:p>
            <a:pPr marL="12700"/>
            <a:r>
              <a:rPr b="1" spc="-10" dirty="0">
                <a:solidFill>
                  <a:srgbClr val="FFC000"/>
                </a:solidFill>
                <a:latin typeface="Meiryo UI"/>
                <a:cs typeface="Meiryo UI"/>
              </a:rPr>
              <a:t>■安全なIoTシステムの創出</a:t>
            </a:r>
            <a:endParaRPr>
              <a:latin typeface="Meiryo UI"/>
              <a:cs typeface="Meiryo UI"/>
            </a:endParaRPr>
          </a:p>
          <a:p>
            <a:pPr marL="332740" marR="499745" indent="-228600">
              <a:spcBef>
                <a:spcPts val="605"/>
              </a:spcBef>
            </a:pPr>
            <a:r>
              <a:rPr sz="1300" spc="-5" dirty="0">
                <a:latin typeface="Wingdings"/>
                <a:cs typeface="Wingdings"/>
              </a:rPr>
              <a:t></a:t>
            </a:r>
            <a:r>
              <a:rPr sz="1300" spc="-5" dirty="0">
                <a:latin typeface="Times New Roman"/>
                <a:cs typeface="Times New Roman"/>
              </a:rPr>
              <a:t> </a:t>
            </a:r>
            <a:r>
              <a:rPr sz="1300" spc="-5" dirty="0">
                <a:latin typeface="Meiryo UI"/>
                <a:cs typeface="Meiryo UI"/>
              </a:rPr>
              <a:t>企画・設計段階からセキュリティの確保を盛り込むセキュリティ・バイ・デザイン(SBD)の考え方に基づき、安全なIoT(</a:t>
            </a:r>
            <a:r>
              <a:rPr sz="1050" spc="-5" dirty="0">
                <a:latin typeface="Meiryo UI"/>
                <a:cs typeface="Meiryo UI"/>
              </a:rPr>
              <a:t>モノのインターネット</a:t>
            </a:r>
            <a:r>
              <a:rPr sz="1300" spc="-5" dirty="0">
                <a:latin typeface="Meiryo UI"/>
                <a:cs typeface="Meiryo UI"/>
              </a:rPr>
              <a:t>)  </a:t>
            </a:r>
            <a:r>
              <a:rPr sz="1300" spc="-10" dirty="0">
                <a:latin typeface="Meiryo UI"/>
                <a:cs typeface="Meiryo UI"/>
              </a:rPr>
              <a:t>システムを活用した事業を振興</a:t>
            </a:r>
            <a:endParaRPr sz="1300">
              <a:latin typeface="Meiryo UI"/>
              <a:cs typeface="Meiryo UI"/>
            </a:endParaRPr>
          </a:p>
          <a:p>
            <a:pPr marL="332740" marR="5080" indent="-228600">
              <a:spcBef>
                <a:spcPts val="600"/>
              </a:spcBef>
            </a:pPr>
            <a:r>
              <a:rPr sz="1300" spc="-5" dirty="0">
                <a:latin typeface="Wingdings"/>
                <a:cs typeface="Wingdings"/>
              </a:rPr>
              <a:t></a:t>
            </a:r>
            <a:r>
              <a:rPr sz="1300" spc="-5" dirty="0">
                <a:latin typeface="Times New Roman"/>
                <a:cs typeface="Times New Roman"/>
              </a:rPr>
              <a:t> </a:t>
            </a:r>
            <a:r>
              <a:rPr sz="1300" spc="-5" dirty="0">
                <a:latin typeface="Meiryo UI"/>
                <a:cs typeface="Meiryo UI"/>
              </a:rPr>
              <a:t>IoTシステムに係る大規模な事業について、サイバーセキュリティ戦略本部による総合調整等により、必要な対策を整合的に実施するための  </a:t>
            </a:r>
            <a:r>
              <a:rPr sz="1300" spc="-10" dirty="0">
                <a:latin typeface="Meiryo UI"/>
                <a:cs typeface="Meiryo UI"/>
              </a:rPr>
              <a:t>体制等を整備</a:t>
            </a:r>
            <a:endParaRPr sz="1300">
              <a:latin typeface="Meiryo UI"/>
              <a:cs typeface="Meiryo UI"/>
            </a:endParaRPr>
          </a:p>
          <a:p>
            <a:pPr marL="104139">
              <a:spcBef>
                <a:spcPts val="600"/>
              </a:spcBef>
            </a:pPr>
            <a:r>
              <a:rPr sz="1300" spc="-5" dirty="0">
                <a:latin typeface="Wingdings"/>
                <a:cs typeface="Wingdings"/>
              </a:rPr>
              <a:t></a:t>
            </a:r>
            <a:r>
              <a:rPr sz="1300" spc="-5" dirty="0">
                <a:latin typeface="Times New Roman"/>
                <a:cs typeface="Times New Roman"/>
              </a:rPr>
              <a:t> </a:t>
            </a:r>
            <a:r>
              <a:rPr sz="1300" spc="155" dirty="0">
                <a:latin typeface="Times New Roman"/>
                <a:cs typeface="Times New Roman"/>
              </a:rPr>
              <a:t> </a:t>
            </a:r>
            <a:r>
              <a:rPr sz="1300" spc="-5" dirty="0">
                <a:latin typeface="Meiryo UI"/>
                <a:cs typeface="Meiryo UI"/>
              </a:rPr>
              <a:t>エネルギー分野、自動車分野、医療分野等におけるIoTシステムのセキュリティに係る総合的なガイドライン等を整備</a:t>
            </a:r>
            <a:endParaRPr sz="1300">
              <a:latin typeface="Meiryo UI"/>
              <a:cs typeface="Meiryo UI"/>
            </a:endParaRPr>
          </a:p>
          <a:p>
            <a:pPr marL="104139">
              <a:spcBef>
                <a:spcPts val="600"/>
              </a:spcBef>
            </a:pPr>
            <a:r>
              <a:rPr sz="1300" spc="-5" dirty="0">
                <a:latin typeface="Wingdings"/>
                <a:cs typeface="Wingdings"/>
              </a:rPr>
              <a:t></a:t>
            </a:r>
            <a:r>
              <a:rPr sz="1300" spc="-5" dirty="0">
                <a:latin typeface="Times New Roman"/>
                <a:cs typeface="Times New Roman"/>
              </a:rPr>
              <a:t> </a:t>
            </a:r>
            <a:r>
              <a:rPr sz="1300" spc="200" dirty="0">
                <a:latin typeface="Times New Roman"/>
                <a:cs typeface="Times New Roman"/>
              </a:rPr>
              <a:t> </a:t>
            </a:r>
            <a:r>
              <a:rPr sz="1300" spc="-5" dirty="0">
                <a:latin typeface="Meiryo UI"/>
                <a:cs typeface="Meiryo UI"/>
              </a:rPr>
              <a:t>IoTシステムの特徴(</a:t>
            </a:r>
            <a:r>
              <a:rPr sz="1050" spc="-5" dirty="0">
                <a:latin typeface="Meiryo UI"/>
                <a:cs typeface="Meiryo UI"/>
              </a:rPr>
              <a:t>長いライフサイクル、処理能力の制限等</a:t>
            </a:r>
            <a:r>
              <a:rPr sz="1300" spc="-5" dirty="0">
                <a:latin typeface="Meiryo UI"/>
                <a:cs typeface="Meiryo UI"/>
              </a:rPr>
              <a:t>)、ハードウェア真正性の重要性等を考慮した技術開発・実証事業の実施</a:t>
            </a:r>
            <a:endParaRPr sz="1300">
              <a:latin typeface="Meiryo UI"/>
              <a:cs typeface="Meiryo UI"/>
            </a:endParaRPr>
          </a:p>
          <a:p>
            <a:pPr>
              <a:spcBef>
                <a:spcPts val="52"/>
              </a:spcBef>
            </a:pPr>
            <a:endParaRPr sz="1200">
              <a:latin typeface="Times New Roman"/>
              <a:cs typeface="Times New Roman"/>
            </a:endParaRPr>
          </a:p>
          <a:p>
            <a:pPr marL="12700"/>
            <a:r>
              <a:rPr b="1" spc="-5" dirty="0">
                <a:solidFill>
                  <a:srgbClr val="FFC000"/>
                </a:solidFill>
                <a:latin typeface="Meiryo UI"/>
                <a:cs typeface="Meiryo UI"/>
              </a:rPr>
              <a:t>■セキュリティマインドを持った企業経営の推進</a:t>
            </a:r>
            <a:endParaRPr>
              <a:latin typeface="Meiryo UI"/>
              <a:cs typeface="Meiryo UI"/>
            </a:endParaRPr>
          </a:p>
          <a:p>
            <a:pPr marL="104139">
              <a:spcBef>
                <a:spcPts val="605"/>
              </a:spcBef>
            </a:pPr>
            <a:r>
              <a:rPr sz="1300" spc="-5" dirty="0">
                <a:latin typeface="Wingdings"/>
                <a:cs typeface="Wingdings"/>
              </a:rPr>
              <a:t></a:t>
            </a:r>
            <a:r>
              <a:rPr sz="1300" spc="-5" dirty="0">
                <a:latin typeface="Times New Roman"/>
                <a:cs typeface="Times New Roman"/>
              </a:rPr>
              <a:t> </a:t>
            </a:r>
            <a:r>
              <a:rPr sz="1300" spc="110" dirty="0">
                <a:latin typeface="Times New Roman"/>
                <a:cs typeface="Times New Roman"/>
              </a:rPr>
              <a:t> </a:t>
            </a:r>
            <a:r>
              <a:rPr sz="1300" spc="-5" dirty="0">
                <a:latin typeface="Meiryo UI"/>
                <a:cs typeface="Meiryo UI"/>
              </a:rPr>
              <a:t>企業におけるセキュリティに係る取組が市場等から正当に評価される仕組みの構築</a:t>
            </a:r>
            <a:endParaRPr sz="1300">
              <a:latin typeface="Meiryo UI"/>
              <a:cs typeface="Meiryo UI"/>
            </a:endParaRPr>
          </a:p>
          <a:p>
            <a:pPr marL="104139">
              <a:spcBef>
                <a:spcPts val="600"/>
              </a:spcBef>
            </a:pPr>
            <a:r>
              <a:rPr sz="1300" spc="-5" dirty="0">
                <a:latin typeface="Wingdings"/>
                <a:cs typeface="Wingdings"/>
              </a:rPr>
              <a:t></a:t>
            </a:r>
            <a:r>
              <a:rPr sz="1300" spc="-5" dirty="0">
                <a:latin typeface="Times New Roman"/>
                <a:cs typeface="Times New Roman"/>
              </a:rPr>
              <a:t> </a:t>
            </a:r>
            <a:r>
              <a:rPr sz="1300" spc="95" dirty="0">
                <a:latin typeface="Times New Roman"/>
                <a:cs typeface="Times New Roman"/>
              </a:rPr>
              <a:t> </a:t>
            </a:r>
            <a:r>
              <a:rPr sz="1300" spc="-5" dirty="0">
                <a:latin typeface="Meiryo UI"/>
                <a:cs typeface="Meiryo UI"/>
              </a:rPr>
              <a:t>経営層と実務者層との間のコミュニケーション支援を行う橋渡し人材層の育成</a:t>
            </a:r>
            <a:endParaRPr sz="1300">
              <a:latin typeface="Meiryo UI"/>
              <a:cs typeface="Meiryo UI"/>
            </a:endParaRPr>
          </a:p>
          <a:p>
            <a:pPr marL="104139">
              <a:spcBef>
                <a:spcPts val="600"/>
              </a:spcBef>
            </a:pPr>
            <a:r>
              <a:rPr sz="1300" spc="-5" dirty="0">
                <a:latin typeface="Wingdings"/>
                <a:cs typeface="Wingdings"/>
              </a:rPr>
              <a:t></a:t>
            </a:r>
            <a:r>
              <a:rPr sz="1300" spc="-5" dirty="0">
                <a:latin typeface="Times New Roman"/>
                <a:cs typeface="Times New Roman"/>
              </a:rPr>
              <a:t> </a:t>
            </a:r>
            <a:r>
              <a:rPr sz="1300" spc="135" dirty="0">
                <a:latin typeface="Times New Roman"/>
                <a:cs typeface="Times New Roman"/>
              </a:rPr>
              <a:t> </a:t>
            </a:r>
            <a:r>
              <a:rPr sz="1300" spc="-5" dirty="0">
                <a:latin typeface="Meiryo UI"/>
                <a:cs typeface="Meiryo UI"/>
              </a:rPr>
              <a:t>民民間・官民間における脅威・インシデント情報の共有・演習等実施の推進</a:t>
            </a:r>
            <a:endParaRPr sz="1300">
              <a:latin typeface="Meiryo UI"/>
              <a:cs typeface="Meiryo UI"/>
            </a:endParaRPr>
          </a:p>
          <a:p>
            <a:pPr>
              <a:spcBef>
                <a:spcPts val="52"/>
              </a:spcBef>
            </a:pPr>
            <a:endParaRPr sz="1200">
              <a:latin typeface="Times New Roman"/>
              <a:cs typeface="Times New Roman"/>
            </a:endParaRPr>
          </a:p>
          <a:p>
            <a:pPr marL="12700"/>
            <a:r>
              <a:rPr b="1" spc="-5" dirty="0">
                <a:solidFill>
                  <a:srgbClr val="FFC000"/>
                </a:solidFill>
                <a:latin typeface="Meiryo UI"/>
                <a:cs typeface="Meiryo UI"/>
              </a:rPr>
              <a:t>■セキュリティに係るビジネス環境の整備</a:t>
            </a:r>
            <a:endParaRPr>
              <a:latin typeface="Meiryo UI"/>
              <a:cs typeface="Meiryo UI"/>
            </a:endParaRPr>
          </a:p>
          <a:p>
            <a:pPr marL="104139">
              <a:spcBef>
                <a:spcPts val="605"/>
              </a:spcBef>
            </a:pPr>
            <a:r>
              <a:rPr sz="1300" spc="-5" dirty="0">
                <a:latin typeface="Wingdings"/>
                <a:cs typeface="Wingdings"/>
              </a:rPr>
              <a:t></a:t>
            </a:r>
            <a:r>
              <a:rPr sz="1300" spc="-5" dirty="0">
                <a:latin typeface="Times New Roman"/>
                <a:cs typeface="Times New Roman"/>
              </a:rPr>
              <a:t> </a:t>
            </a:r>
            <a:r>
              <a:rPr sz="1300" spc="225" dirty="0">
                <a:latin typeface="Times New Roman"/>
                <a:cs typeface="Times New Roman"/>
              </a:rPr>
              <a:t> </a:t>
            </a:r>
            <a:r>
              <a:rPr sz="1300" spc="-5" dirty="0">
                <a:latin typeface="Meiryo UI"/>
                <a:cs typeface="Meiryo UI"/>
              </a:rPr>
              <a:t>政府系ファンドの活用等により、サイバーセキュリティ関連産業を振興(</a:t>
            </a:r>
            <a:r>
              <a:rPr sz="1050" spc="-5" dirty="0">
                <a:latin typeface="Meiryo UI"/>
                <a:cs typeface="Meiryo UI"/>
              </a:rPr>
              <a:t>ベンチャー企業の育成等を含む</a:t>
            </a:r>
            <a:r>
              <a:rPr sz="1300" spc="-5" dirty="0">
                <a:latin typeface="Meiryo UI"/>
                <a:cs typeface="Meiryo UI"/>
              </a:rPr>
              <a:t>)</a:t>
            </a:r>
            <a:endParaRPr sz="1300">
              <a:latin typeface="Meiryo UI"/>
              <a:cs typeface="Meiryo UI"/>
            </a:endParaRPr>
          </a:p>
          <a:p>
            <a:pPr marL="104139">
              <a:spcBef>
                <a:spcPts val="600"/>
              </a:spcBef>
            </a:pPr>
            <a:r>
              <a:rPr sz="1300" spc="-5" dirty="0">
                <a:latin typeface="Wingdings"/>
                <a:cs typeface="Wingdings"/>
              </a:rPr>
              <a:t></a:t>
            </a:r>
            <a:r>
              <a:rPr sz="1300" spc="-5" dirty="0">
                <a:latin typeface="Times New Roman"/>
                <a:cs typeface="Times New Roman"/>
              </a:rPr>
              <a:t> </a:t>
            </a:r>
            <a:r>
              <a:rPr sz="1300" spc="135" dirty="0">
                <a:latin typeface="Times New Roman"/>
                <a:cs typeface="Times New Roman"/>
              </a:rPr>
              <a:t> </a:t>
            </a:r>
            <a:r>
              <a:rPr sz="1300" spc="-5" dirty="0">
                <a:latin typeface="Meiryo UI"/>
                <a:cs typeface="Meiryo UI"/>
              </a:rPr>
              <a:t>中小企業等のクラウドサービス活用に有効なセキュリティ監査の普及促進</a:t>
            </a:r>
            <a:endParaRPr sz="1300">
              <a:latin typeface="Meiryo UI"/>
              <a:cs typeface="Meiryo UI"/>
            </a:endParaRPr>
          </a:p>
          <a:p>
            <a:pPr marL="104139">
              <a:spcBef>
                <a:spcPts val="600"/>
              </a:spcBef>
            </a:pPr>
            <a:r>
              <a:rPr sz="1300" spc="-5" dirty="0">
                <a:latin typeface="Wingdings"/>
                <a:cs typeface="Wingdings"/>
              </a:rPr>
              <a:t></a:t>
            </a:r>
            <a:r>
              <a:rPr sz="1300" spc="-5" dirty="0">
                <a:latin typeface="Times New Roman"/>
                <a:cs typeface="Times New Roman"/>
              </a:rPr>
              <a:t> </a:t>
            </a:r>
            <a:r>
              <a:rPr sz="1300" spc="185" dirty="0">
                <a:latin typeface="Times New Roman"/>
                <a:cs typeface="Times New Roman"/>
              </a:rPr>
              <a:t> </a:t>
            </a:r>
            <a:r>
              <a:rPr sz="1300" spc="-5" dirty="0">
                <a:latin typeface="Meiryo UI"/>
                <a:cs typeface="Meiryo UI"/>
              </a:rPr>
              <a:t>サイバーセキュリティ産業の振興に向けた制度の見直し</a:t>
            </a:r>
            <a:r>
              <a:rPr sz="1050" spc="-5" dirty="0">
                <a:latin typeface="Meiryo UI"/>
                <a:cs typeface="Meiryo UI"/>
              </a:rPr>
              <a:t>(リバースエンジニアリング等</a:t>
            </a:r>
            <a:r>
              <a:rPr sz="1300" spc="-5" dirty="0">
                <a:latin typeface="Meiryo UI"/>
                <a:cs typeface="Meiryo UI"/>
              </a:rPr>
              <a:t>)</a:t>
            </a:r>
            <a:endParaRPr sz="1300">
              <a:latin typeface="Meiryo UI"/>
              <a:cs typeface="Meiryo UI"/>
            </a:endParaRPr>
          </a:p>
          <a:p>
            <a:pPr marL="104139">
              <a:spcBef>
                <a:spcPts val="600"/>
              </a:spcBef>
            </a:pPr>
            <a:r>
              <a:rPr sz="1300" spc="-5" dirty="0">
                <a:latin typeface="Wingdings"/>
                <a:cs typeface="Wingdings"/>
              </a:rPr>
              <a:t></a:t>
            </a:r>
            <a:r>
              <a:rPr sz="1300" spc="-5" dirty="0">
                <a:latin typeface="Times New Roman"/>
                <a:cs typeface="Times New Roman"/>
              </a:rPr>
              <a:t> </a:t>
            </a:r>
            <a:r>
              <a:rPr sz="1300" spc="114" dirty="0">
                <a:latin typeface="Times New Roman"/>
                <a:cs typeface="Times New Roman"/>
              </a:rPr>
              <a:t> </a:t>
            </a:r>
            <a:r>
              <a:rPr sz="1300" spc="-5" dirty="0">
                <a:latin typeface="Meiryo UI"/>
                <a:cs typeface="Meiryo UI"/>
              </a:rPr>
              <a:t>IoTシステム等のセキュリティに係る国際的な標準規格や相互承認枠組み作りの国際的議論を主導</a:t>
            </a:r>
            <a:endParaRPr sz="1300">
              <a:latin typeface="Meiryo UI"/>
              <a:cs typeface="Meiryo UI"/>
            </a:endParaRPr>
          </a:p>
          <a:p>
            <a:pPr marL="104139">
              <a:spcBef>
                <a:spcPts val="600"/>
              </a:spcBef>
            </a:pPr>
            <a:r>
              <a:rPr sz="1300" spc="-5" dirty="0">
                <a:latin typeface="Wingdings"/>
                <a:cs typeface="Wingdings"/>
              </a:rPr>
              <a:t></a:t>
            </a:r>
            <a:r>
              <a:rPr sz="1300" spc="-5" dirty="0">
                <a:latin typeface="Times New Roman"/>
                <a:cs typeface="Times New Roman"/>
              </a:rPr>
              <a:t> </a:t>
            </a:r>
            <a:r>
              <a:rPr sz="1300" spc="70" dirty="0">
                <a:latin typeface="Times New Roman"/>
                <a:cs typeface="Times New Roman"/>
              </a:rPr>
              <a:t> </a:t>
            </a:r>
            <a:r>
              <a:rPr sz="1300" spc="-5" dirty="0">
                <a:latin typeface="Meiryo UI"/>
                <a:cs typeface="Meiryo UI"/>
              </a:rPr>
              <a:t>知財漏えい防止強化など、公正なビジネス環境を整備</a:t>
            </a:r>
            <a:endParaRPr sz="1300">
              <a:latin typeface="Meiryo UI"/>
              <a:cs typeface="Meiryo UI"/>
            </a:endParaRPr>
          </a:p>
        </p:txBody>
      </p:sp>
      <p:sp>
        <p:nvSpPr>
          <p:cNvPr id="40" name="object 40"/>
          <p:cNvSpPr/>
          <p:nvPr/>
        </p:nvSpPr>
        <p:spPr>
          <a:xfrm>
            <a:off x="9486901" y="48769"/>
            <a:ext cx="1419225" cy="106680"/>
          </a:xfrm>
          <a:custGeom>
            <a:avLst/>
            <a:gdLst/>
            <a:ahLst/>
            <a:cxnLst/>
            <a:rect l="l" t="t" r="r" b="b"/>
            <a:pathLst>
              <a:path w="1419225" h="106680">
                <a:moveTo>
                  <a:pt x="1410881" y="0"/>
                </a:moveTo>
                <a:lnTo>
                  <a:pt x="7962" y="0"/>
                </a:lnTo>
                <a:lnTo>
                  <a:pt x="0" y="7962"/>
                </a:lnTo>
                <a:lnTo>
                  <a:pt x="0" y="98717"/>
                </a:lnTo>
                <a:lnTo>
                  <a:pt x="7962" y="106679"/>
                </a:lnTo>
                <a:lnTo>
                  <a:pt x="1410881" y="106679"/>
                </a:lnTo>
                <a:lnTo>
                  <a:pt x="1418844" y="98717"/>
                </a:lnTo>
                <a:lnTo>
                  <a:pt x="1418844" y="7962"/>
                </a:lnTo>
                <a:lnTo>
                  <a:pt x="1410881" y="0"/>
                </a:lnTo>
                <a:close/>
              </a:path>
            </a:pathLst>
          </a:custGeom>
          <a:solidFill>
            <a:srgbClr val="F2F2F2"/>
          </a:solidFill>
        </p:spPr>
        <p:txBody>
          <a:bodyPr wrap="square" lIns="0" tIns="0" rIns="0" bIns="0" rtlCol="0"/>
          <a:lstStyle/>
          <a:p>
            <a:endParaRPr/>
          </a:p>
        </p:txBody>
      </p:sp>
      <p:sp>
        <p:nvSpPr>
          <p:cNvPr id="41" name="object 41"/>
          <p:cNvSpPr/>
          <p:nvPr/>
        </p:nvSpPr>
        <p:spPr>
          <a:xfrm>
            <a:off x="9486901" y="48769"/>
            <a:ext cx="1419225" cy="106680"/>
          </a:xfrm>
          <a:custGeom>
            <a:avLst/>
            <a:gdLst/>
            <a:ahLst/>
            <a:cxnLst/>
            <a:rect l="l" t="t" r="r" b="b"/>
            <a:pathLst>
              <a:path w="1419225" h="106680">
                <a:moveTo>
                  <a:pt x="0" y="17779"/>
                </a:moveTo>
                <a:lnTo>
                  <a:pt x="0" y="7962"/>
                </a:lnTo>
                <a:lnTo>
                  <a:pt x="7962" y="0"/>
                </a:lnTo>
                <a:lnTo>
                  <a:pt x="17780" y="0"/>
                </a:lnTo>
                <a:lnTo>
                  <a:pt x="1401064" y="0"/>
                </a:lnTo>
                <a:lnTo>
                  <a:pt x="1410881" y="0"/>
                </a:lnTo>
                <a:lnTo>
                  <a:pt x="1418844" y="7962"/>
                </a:lnTo>
                <a:lnTo>
                  <a:pt x="1418844" y="17779"/>
                </a:lnTo>
                <a:lnTo>
                  <a:pt x="1418844" y="88899"/>
                </a:lnTo>
                <a:lnTo>
                  <a:pt x="1418844" y="98717"/>
                </a:lnTo>
                <a:lnTo>
                  <a:pt x="1410881" y="106679"/>
                </a:lnTo>
                <a:lnTo>
                  <a:pt x="1401064" y="106679"/>
                </a:lnTo>
                <a:lnTo>
                  <a:pt x="17780" y="106679"/>
                </a:lnTo>
                <a:lnTo>
                  <a:pt x="7962" y="106679"/>
                </a:lnTo>
                <a:lnTo>
                  <a:pt x="0" y="98717"/>
                </a:lnTo>
                <a:lnTo>
                  <a:pt x="0" y="88899"/>
                </a:lnTo>
                <a:lnTo>
                  <a:pt x="0" y="17779"/>
                </a:lnTo>
                <a:close/>
              </a:path>
            </a:pathLst>
          </a:custGeom>
          <a:ln w="6096">
            <a:solidFill>
              <a:srgbClr val="A7A8A7"/>
            </a:solidFill>
          </a:ln>
        </p:spPr>
        <p:txBody>
          <a:bodyPr wrap="square" lIns="0" tIns="0" rIns="0" bIns="0" rtlCol="0"/>
          <a:lstStyle/>
          <a:p>
            <a:endParaRPr/>
          </a:p>
        </p:txBody>
      </p:sp>
      <p:sp>
        <p:nvSpPr>
          <p:cNvPr id="42" name="object 42"/>
          <p:cNvSpPr txBox="1"/>
          <p:nvPr/>
        </p:nvSpPr>
        <p:spPr>
          <a:xfrm>
            <a:off x="9515393" y="48444"/>
            <a:ext cx="1087755" cy="107722"/>
          </a:xfrm>
          <a:prstGeom prst="rect">
            <a:avLst/>
          </a:prstGeom>
        </p:spPr>
        <p:txBody>
          <a:bodyPr vert="horz" wrap="square" lIns="0" tIns="0" rIns="0" bIns="0" rtlCol="0">
            <a:spAutoFit/>
          </a:bodyPr>
          <a:lstStyle/>
          <a:p>
            <a:pPr marL="12700"/>
            <a:r>
              <a:rPr sz="700" b="1" spc="-10" dirty="0">
                <a:latin typeface="Meiryo UI"/>
                <a:cs typeface="Meiryo UI"/>
              </a:rPr>
              <a:t>１．サイバー空間に係る認識</a:t>
            </a:r>
            <a:endParaRPr sz="700">
              <a:latin typeface="Meiryo UI"/>
              <a:cs typeface="Meiryo UI"/>
            </a:endParaRPr>
          </a:p>
        </p:txBody>
      </p:sp>
      <p:sp>
        <p:nvSpPr>
          <p:cNvPr id="43" name="object 43"/>
          <p:cNvSpPr/>
          <p:nvPr/>
        </p:nvSpPr>
        <p:spPr>
          <a:xfrm>
            <a:off x="9486901" y="178307"/>
            <a:ext cx="1419225" cy="105410"/>
          </a:xfrm>
          <a:custGeom>
            <a:avLst/>
            <a:gdLst/>
            <a:ahLst/>
            <a:cxnLst/>
            <a:rect l="l" t="t" r="r" b="b"/>
            <a:pathLst>
              <a:path w="1419225" h="105410">
                <a:moveTo>
                  <a:pt x="1410995" y="0"/>
                </a:moveTo>
                <a:lnTo>
                  <a:pt x="7848" y="0"/>
                </a:lnTo>
                <a:lnTo>
                  <a:pt x="0" y="7848"/>
                </a:lnTo>
                <a:lnTo>
                  <a:pt x="0" y="97307"/>
                </a:lnTo>
                <a:lnTo>
                  <a:pt x="7848" y="105155"/>
                </a:lnTo>
                <a:lnTo>
                  <a:pt x="1410995" y="105155"/>
                </a:lnTo>
                <a:lnTo>
                  <a:pt x="1418844" y="97307"/>
                </a:lnTo>
                <a:lnTo>
                  <a:pt x="1418844" y="7848"/>
                </a:lnTo>
                <a:lnTo>
                  <a:pt x="1410995" y="0"/>
                </a:lnTo>
                <a:close/>
              </a:path>
            </a:pathLst>
          </a:custGeom>
          <a:solidFill>
            <a:srgbClr val="F2F2F2"/>
          </a:solidFill>
        </p:spPr>
        <p:txBody>
          <a:bodyPr wrap="square" lIns="0" tIns="0" rIns="0" bIns="0" rtlCol="0"/>
          <a:lstStyle/>
          <a:p>
            <a:endParaRPr/>
          </a:p>
        </p:txBody>
      </p:sp>
      <p:sp>
        <p:nvSpPr>
          <p:cNvPr id="44" name="object 44"/>
          <p:cNvSpPr/>
          <p:nvPr/>
        </p:nvSpPr>
        <p:spPr>
          <a:xfrm>
            <a:off x="9486901" y="178307"/>
            <a:ext cx="1419225" cy="105410"/>
          </a:xfrm>
          <a:custGeom>
            <a:avLst/>
            <a:gdLst/>
            <a:ahLst/>
            <a:cxnLst/>
            <a:rect l="l" t="t" r="r" b="b"/>
            <a:pathLst>
              <a:path w="1419225" h="105410">
                <a:moveTo>
                  <a:pt x="0" y="17525"/>
                </a:moveTo>
                <a:lnTo>
                  <a:pt x="0" y="7848"/>
                </a:lnTo>
                <a:lnTo>
                  <a:pt x="7848" y="0"/>
                </a:lnTo>
                <a:lnTo>
                  <a:pt x="17526" y="0"/>
                </a:lnTo>
                <a:lnTo>
                  <a:pt x="1401318" y="0"/>
                </a:lnTo>
                <a:lnTo>
                  <a:pt x="1410995" y="0"/>
                </a:lnTo>
                <a:lnTo>
                  <a:pt x="1418844" y="7848"/>
                </a:lnTo>
                <a:lnTo>
                  <a:pt x="1418844" y="17525"/>
                </a:lnTo>
                <a:lnTo>
                  <a:pt x="1418844" y="87629"/>
                </a:lnTo>
                <a:lnTo>
                  <a:pt x="1418844" y="97307"/>
                </a:lnTo>
                <a:lnTo>
                  <a:pt x="1410995" y="105155"/>
                </a:lnTo>
                <a:lnTo>
                  <a:pt x="1401318" y="105155"/>
                </a:lnTo>
                <a:lnTo>
                  <a:pt x="17526" y="105155"/>
                </a:lnTo>
                <a:lnTo>
                  <a:pt x="7848" y="105155"/>
                </a:lnTo>
                <a:lnTo>
                  <a:pt x="0" y="97307"/>
                </a:lnTo>
                <a:lnTo>
                  <a:pt x="0" y="87629"/>
                </a:lnTo>
                <a:lnTo>
                  <a:pt x="0" y="17525"/>
                </a:lnTo>
                <a:close/>
              </a:path>
            </a:pathLst>
          </a:custGeom>
          <a:ln w="6096">
            <a:solidFill>
              <a:srgbClr val="A7A8A7"/>
            </a:solidFill>
          </a:ln>
        </p:spPr>
        <p:txBody>
          <a:bodyPr wrap="square" lIns="0" tIns="0" rIns="0" bIns="0" rtlCol="0"/>
          <a:lstStyle/>
          <a:p>
            <a:endParaRPr/>
          </a:p>
        </p:txBody>
      </p:sp>
      <p:sp>
        <p:nvSpPr>
          <p:cNvPr id="45" name="object 45"/>
          <p:cNvSpPr txBox="1"/>
          <p:nvPr/>
        </p:nvSpPr>
        <p:spPr>
          <a:xfrm>
            <a:off x="9515393" y="177032"/>
            <a:ext cx="379095" cy="107722"/>
          </a:xfrm>
          <a:prstGeom prst="rect">
            <a:avLst/>
          </a:prstGeom>
        </p:spPr>
        <p:txBody>
          <a:bodyPr vert="horz" wrap="square" lIns="0" tIns="0" rIns="0" bIns="0" rtlCol="0">
            <a:spAutoFit/>
          </a:bodyPr>
          <a:lstStyle/>
          <a:p>
            <a:pPr marL="12700"/>
            <a:r>
              <a:rPr sz="700" b="1" spc="-5" dirty="0">
                <a:latin typeface="Meiryo UI"/>
                <a:cs typeface="Meiryo UI"/>
              </a:rPr>
              <a:t>２．目的</a:t>
            </a:r>
            <a:endParaRPr sz="700">
              <a:latin typeface="Meiryo UI"/>
              <a:cs typeface="Meiryo UI"/>
            </a:endParaRPr>
          </a:p>
        </p:txBody>
      </p:sp>
      <p:sp>
        <p:nvSpPr>
          <p:cNvPr id="46" name="object 46"/>
          <p:cNvSpPr/>
          <p:nvPr/>
        </p:nvSpPr>
        <p:spPr>
          <a:xfrm>
            <a:off x="9486901" y="306325"/>
            <a:ext cx="1419225" cy="106680"/>
          </a:xfrm>
          <a:custGeom>
            <a:avLst/>
            <a:gdLst/>
            <a:ahLst/>
            <a:cxnLst/>
            <a:rect l="l" t="t" r="r" b="b"/>
            <a:pathLst>
              <a:path w="1419225" h="106679">
                <a:moveTo>
                  <a:pt x="1410881" y="0"/>
                </a:moveTo>
                <a:lnTo>
                  <a:pt x="7962" y="0"/>
                </a:lnTo>
                <a:lnTo>
                  <a:pt x="0" y="7962"/>
                </a:lnTo>
                <a:lnTo>
                  <a:pt x="0" y="98717"/>
                </a:lnTo>
                <a:lnTo>
                  <a:pt x="7962" y="106679"/>
                </a:lnTo>
                <a:lnTo>
                  <a:pt x="1410881" y="106679"/>
                </a:lnTo>
                <a:lnTo>
                  <a:pt x="1418844" y="98717"/>
                </a:lnTo>
                <a:lnTo>
                  <a:pt x="1418844" y="7962"/>
                </a:lnTo>
                <a:lnTo>
                  <a:pt x="1410881" y="0"/>
                </a:lnTo>
                <a:close/>
              </a:path>
            </a:pathLst>
          </a:custGeom>
          <a:solidFill>
            <a:srgbClr val="F2F2F2"/>
          </a:solidFill>
        </p:spPr>
        <p:txBody>
          <a:bodyPr wrap="square" lIns="0" tIns="0" rIns="0" bIns="0" rtlCol="0"/>
          <a:lstStyle/>
          <a:p>
            <a:endParaRPr/>
          </a:p>
        </p:txBody>
      </p:sp>
      <p:sp>
        <p:nvSpPr>
          <p:cNvPr id="47" name="object 47"/>
          <p:cNvSpPr/>
          <p:nvPr/>
        </p:nvSpPr>
        <p:spPr>
          <a:xfrm>
            <a:off x="9486901" y="306325"/>
            <a:ext cx="1419225" cy="106680"/>
          </a:xfrm>
          <a:custGeom>
            <a:avLst/>
            <a:gdLst/>
            <a:ahLst/>
            <a:cxnLst/>
            <a:rect l="l" t="t" r="r" b="b"/>
            <a:pathLst>
              <a:path w="1419225" h="106679">
                <a:moveTo>
                  <a:pt x="0" y="17779"/>
                </a:moveTo>
                <a:lnTo>
                  <a:pt x="0" y="7962"/>
                </a:lnTo>
                <a:lnTo>
                  <a:pt x="7962" y="0"/>
                </a:lnTo>
                <a:lnTo>
                  <a:pt x="17780" y="0"/>
                </a:lnTo>
                <a:lnTo>
                  <a:pt x="1401064" y="0"/>
                </a:lnTo>
                <a:lnTo>
                  <a:pt x="1410881" y="0"/>
                </a:lnTo>
                <a:lnTo>
                  <a:pt x="1418844" y="7962"/>
                </a:lnTo>
                <a:lnTo>
                  <a:pt x="1418844" y="17779"/>
                </a:lnTo>
                <a:lnTo>
                  <a:pt x="1418844" y="88899"/>
                </a:lnTo>
                <a:lnTo>
                  <a:pt x="1418844" y="98717"/>
                </a:lnTo>
                <a:lnTo>
                  <a:pt x="1410881" y="106679"/>
                </a:lnTo>
                <a:lnTo>
                  <a:pt x="1401064" y="106679"/>
                </a:lnTo>
                <a:lnTo>
                  <a:pt x="17780" y="106679"/>
                </a:lnTo>
                <a:lnTo>
                  <a:pt x="7962" y="106679"/>
                </a:lnTo>
                <a:lnTo>
                  <a:pt x="0" y="98717"/>
                </a:lnTo>
                <a:lnTo>
                  <a:pt x="0" y="88899"/>
                </a:lnTo>
                <a:lnTo>
                  <a:pt x="0" y="17779"/>
                </a:lnTo>
                <a:close/>
              </a:path>
            </a:pathLst>
          </a:custGeom>
          <a:ln w="6096">
            <a:solidFill>
              <a:srgbClr val="A7A8A7"/>
            </a:solidFill>
          </a:ln>
        </p:spPr>
        <p:txBody>
          <a:bodyPr wrap="square" lIns="0" tIns="0" rIns="0" bIns="0" rtlCol="0"/>
          <a:lstStyle/>
          <a:p>
            <a:endParaRPr/>
          </a:p>
        </p:txBody>
      </p:sp>
      <p:sp>
        <p:nvSpPr>
          <p:cNvPr id="48" name="object 48"/>
          <p:cNvSpPr/>
          <p:nvPr/>
        </p:nvSpPr>
        <p:spPr>
          <a:xfrm>
            <a:off x="9487662" y="435096"/>
            <a:ext cx="1419225" cy="463550"/>
          </a:xfrm>
          <a:custGeom>
            <a:avLst/>
            <a:gdLst/>
            <a:ahLst/>
            <a:cxnLst/>
            <a:rect l="l" t="t" r="r" b="b"/>
            <a:pathLst>
              <a:path w="1419225" h="463550">
                <a:moveTo>
                  <a:pt x="1391259" y="0"/>
                </a:moveTo>
                <a:lnTo>
                  <a:pt x="27584" y="0"/>
                </a:lnTo>
                <a:lnTo>
                  <a:pt x="16844" y="2168"/>
                </a:lnTo>
                <a:lnTo>
                  <a:pt x="8077" y="8081"/>
                </a:lnTo>
                <a:lnTo>
                  <a:pt x="2166" y="16850"/>
                </a:lnTo>
                <a:lnTo>
                  <a:pt x="0" y="27584"/>
                </a:lnTo>
                <a:lnTo>
                  <a:pt x="0" y="435724"/>
                </a:lnTo>
                <a:lnTo>
                  <a:pt x="2166" y="446456"/>
                </a:lnTo>
                <a:lnTo>
                  <a:pt x="8077" y="455220"/>
                </a:lnTo>
                <a:lnTo>
                  <a:pt x="16844" y="461129"/>
                </a:lnTo>
                <a:lnTo>
                  <a:pt x="27584" y="463296"/>
                </a:lnTo>
                <a:lnTo>
                  <a:pt x="1391259" y="463296"/>
                </a:lnTo>
                <a:lnTo>
                  <a:pt x="1401999" y="461129"/>
                </a:lnTo>
                <a:lnTo>
                  <a:pt x="1410766" y="455220"/>
                </a:lnTo>
                <a:lnTo>
                  <a:pt x="1416677" y="446456"/>
                </a:lnTo>
                <a:lnTo>
                  <a:pt x="1418844" y="435724"/>
                </a:lnTo>
                <a:lnTo>
                  <a:pt x="1418844" y="27584"/>
                </a:lnTo>
                <a:lnTo>
                  <a:pt x="1416677" y="16850"/>
                </a:lnTo>
                <a:lnTo>
                  <a:pt x="1410766" y="8081"/>
                </a:lnTo>
                <a:lnTo>
                  <a:pt x="1401999" y="2168"/>
                </a:lnTo>
                <a:lnTo>
                  <a:pt x="1391259" y="0"/>
                </a:lnTo>
                <a:close/>
              </a:path>
            </a:pathLst>
          </a:custGeom>
          <a:solidFill>
            <a:srgbClr val="F2F2F2"/>
          </a:solidFill>
        </p:spPr>
        <p:txBody>
          <a:bodyPr wrap="square" lIns="0" tIns="0" rIns="0" bIns="0" rtlCol="0"/>
          <a:lstStyle/>
          <a:p>
            <a:endParaRPr/>
          </a:p>
        </p:txBody>
      </p:sp>
      <p:sp>
        <p:nvSpPr>
          <p:cNvPr id="49" name="object 49"/>
          <p:cNvSpPr txBox="1"/>
          <p:nvPr/>
        </p:nvSpPr>
        <p:spPr>
          <a:xfrm>
            <a:off x="9515392" y="305620"/>
            <a:ext cx="1385570" cy="107722"/>
          </a:xfrm>
          <a:prstGeom prst="rect">
            <a:avLst/>
          </a:prstGeom>
        </p:spPr>
        <p:txBody>
          <a:bodyPr vert="horz" wrap="square" lIns="0" tIns="0" rIns="0" bIns="0" rtlCol="0">
            <a:spAutoFit/>
          </a:bodyPr>
          <a:lstStyle/>
          <a:p>
            <a:pPr marL="12700">
              <a:tabLst>
                <a:tab pos="1372235" algn="l"/>
              </a:tabLst>
            </a:pPr>
            <a:r>
              <a:rPr sz="700" b="1" u="sng" spc="-5" dirty="0">
                <a:latin typeface="Meiryo UI"/>
                <a:cs typeface="Meiryo UI"/>
              </a:rPr>
              <a:t>３．基本原則	</a:t>
            </a:r>
            <a:endParaRPr sz="700">
              <a:latin typeface="Meiryo UI"/>
              <a:cs typeface="Meiryo UI"/>
            </a:endParaRPr>
          </a:p>
        </p:txBody>
      </p:sp>
      <p:sp>
        <p:nvSpPr>
          <p:cNvPr id="50" name="object 50"/>
          <p:cNvSpPr/>
          <p:nvPr/>
        </p:nvSpPr>
        <p:spPr>
          <a:xfrm>
            <a:off x="9487662" y="435096"/>
            <a:ext cx="1419225" cy="463550"/>
          </a:xfrm>
          <a:custGeom>
            <a:avLst/>
            <a:gdLst/>
            <a:ahLst/>
            <a:cxnLst/>
            <a:rect l="l" t="t" r="r" b="b"/>
            <a:pathLst>
              <a:path w="1419225" h="463550">
                <a:moveTo>
                  <a:pt x="0" y="27584"/>
                </a:moveTo>
                <a:lnTo>
                  <a:pt x="2166" y="16850"/>
                </a:lnTo>
                <a:lnTo>
                  <a:pt x="8077" y="8081"/>
                </a:lnTo>
                <a:lnTo>
                  <a:pt x="16844" y="2168"/>
                </a:lnTo>
                <a:lnTo>
                  <a:pt x="27584" y="0"/>
                </a:lnTo>
                <a:lnTo>
                  <a:pt x="1391259" y="0"/>
                </a:lnTo>
                <a:lnTo>
                  <a:pt x="1401999" y="2168"/>
                </a:lnTo>
                <a:lnTo>
                  <a:pt x="1410766" y="8081"/>
                </a:lnTo>
                <a:lnTo>
                  <a:pt x="1416677" y="16850"/>
                </a:lnTo>
                <a:lnTo>
                  <a:pt x="1418844" y="27584"/>
                </a:lnTo>
                <a:lnTo>
                  <a:pt x="1418844" y="435724"/>
                </a:lnTo>
                <a:lnTo>
                  <a:pt x="1416677" y="446456"/>
                </a:lnTo>
                <a:lnTo>
                  <a:pt x="1410766" y="455220"/>
                </a:lnTo>
                <a:lnTo>
                  <a:pt x="1401999" y="461129"/>
                </a:lnTo>
                <a:lnTo>
                  <a:pt x="1391259" y="463296"/>
                </a:lnTo>
                <a:lnTo>
                  <a:pt x="27584" y="463296"/>
                </a:lnTo>
                <a:lnTo>
                  <a:pt x="16844" y="461129"/>
                </a:lnTo>
                <a:lnTo>
                  <a:pt x="8077" y="455220"/>
                </a:lnTo>
                <a:lnTo>
                  <a:pt x="2166" y="446456"/>
                </a:lnTo>
                <a:lnTo>
                  <a:pt x="0" y="435724"/>
                </a:lnTo>
                <a:lnTo>
                  <a:pt x="0" y="27584"/>
                </a:lnTo>
                <a:close/>
              </a:path>
            </a:pathLst>
          </a:custGeom>
          <a:ln w="28956">
            <a:solidFill>
              <a:srgbClr val="0070C0"/>
            </a:solidFill>
          </a:ln>
        </p:spPr>
        <p:txBody>
          <a:bodyPr wrap="square" lIns="0" tIns="0" rIns="0" bIns="0" rtlCol="0"/>
          <a:lstStyle/>
          <a:p>
            <a:endParaRPr/>
          </a:p>
        </p:txBody>
      </p:sp>
      <p:sp>
        <p:nvSpPr>
          <p:cNvPr id="51" name="object 51"/>
          <p:cNvSpPr/>
          <p:nvPr/>
        </p:nvSpPr>
        <p:spPr>
          <a:xfrm>
            <a:off x="9501379" y="575311"/>
            <a:ext cx="436245" cy="165100"/>
          </a:xfrm>
          <a:custGeom>
            <a:avLst/>
            <a:gdLst/>
            <a:ahLst/>
            <a:cxnLst/>
            <a:rect l="l" t="t" r="r" b="b"/>
            <a:pathLst>
              <a:path w="436245" h="165100">
                <a:moveTo>
                  <a:pt x="408431" y="0"/>
                </a:moveTo>
                <a:lnTo>
                  <a:pt x="27432" y="0"/>
                </a:lnTo>
                <a:lnTo>
                  <a:pt x="16753" y="2155"/>
                </a:lnTo>
                <a:lnTo>
                  <a:pt x="8034" y="8034"/>
                </a:lnTo>
                <a:lnTo>
                  <a:pt x="2155" y="16753"/>
                </a:lnTo>
                <a:lnTo>
                  <a:pt x="0" y="27432"/>
                </a:lnTo>
                <a:lnTo>
                  <a:pt x="0" y="137160"/>
                </a:lnTo>
                <a:lnTo>
                  <a:pt x="2155" y="147838"/>
                </a:lnTo>
                <a:lnTo>
                  <a:pt x="8034" y="156557"/>
                </a:lnTo>
                <a:lnTo>
                  <a:pt x="16753" y="162436"/>
                </a:lnTo>
                <a:lnTo>
                  <a:pt x="27432" y="164592"/>
                </a:lnTo>
                <a:lnTo>
                  <a:pt x="408431" y="164592"/>
                </a:lnTo>
                <a:lnTo>
                  <a:pt x="419110" y="162436"/>
                </a:lnTo>
                <a:lnTo>
                  <a:pt x="427829" y="156557"/>
                </a:lnTo>
                <a:lnTo>
                  <a:pt x="433708" y="147838"/>
                </a:lnTo>
                <a:lnTo>
                  <a:pt x="435864" y="137160"/>
                </a:lnTo>
                <a:lnTo>
                  <a:pt x="435864" y="27432"/>
                </a:lnTo>
                <a:lnTo>
                  <a:pt x="433708" y="16753"/>
                </a:lnTo>
                <a:lnTo>
                  <a:pt x="427829" y="8034"/>
                </a:lnTo>
                <a:lnTo>
                  <a:pt x="419110" y="2155"/>
                </a:lnTo>
                <a:lnTo>
                  <a:pt x="408431" y="0"/>
                </a:lnTo>
                <a:close/>
              </a:path>
            </a:pathLst>
          </a:custGeom>
          <a:solidFill>
            <a:srgbClr val="FFD961"/>
          </a:solidFill>
        </p:spPr>
        <p:txBody>
          <a:bodyPr wrap="square" lIns="0" tIns="0" rIns="0" bIns="0" rtlCol="0"/>
          <a:lstStyle/>
          <a:p>
            <a:endParaRPr/>
          </a:p>
        </p:txBody>
      </p:sp>
      <p:sp>
        <p:nvSpPr>
          <p:cNvPr id="52" name="object 52"/>
          <p:cNvSpPr/>
          <p:nvPr/>
        </p:nvSpPr>
        <p:spPr>
          <a:xfrm>
            <a:off x="9501379" y="575311"/>
            <a:ext cx="436245" cy="165100"/>
          </a:xfrm>
          <a:custGeom>
            <a:avLst/>
            <a:gdLst/>
            <a:ahLst/>
            <a:cxnLst/>
            <a:rect l="l" t="t" r="r" b="b"/>
            <a:pathLst>
              <a:path w="436245" h="165100">
                <a:moveTo>
                  <a:pt x="0" y="27432"/>
                </a:moveTo>
                <a:lnTo>
                  <a:pt x="2155" y="16753"/>
                </a:lnTo>
                <a:lnTo>
                  <a:pt x="8034" y="8034"/>
                </a:lnTo>
                <a:lnTo>
                  <a:pt x="16753" y="2155"/>
                </a:lnTo>
                <a:lnTo>
                  <a:pt x="27432" y="0"/>
                </a:lnTo>
                <a:lnTo>
                  <a:pt x="408431" y="0"/>
                </a:lnTo>
                <a:lnTo>
                  <a:pt x="419110" y="2155"/>
                </a:lnTo>
                <a:lnTo>
                  <a:pt x="427829" y="8034"/>
                </a:lnTo>
                <a:lnTo>
                  <a:pt x="433708" y="16753"/>
                </a:lnTo>
                <a:lnTo>
                  <a:pt x="435864" y="27432"/>
                </a:lnTo>
                <a:lnTo>
                  <a:pt x="435864" y="137160"/>
                </a:lnTo>
                <a:lnTo>
                  <a:pt x="433708" y="147838"/>
                </a:lnTo>
                <a:lnTo>
                  <a:pt x="427829" y="156557"/>
                </a:lnTo>
                <a:lnTo>
                  <a:pt x="419110" y="162436"/>
                </a:lnTo>
                <a:lnTo>
                  <a:pt x="408431" y="164592"/>
                </a:lnTo>
                <a:lnTo>
                  <a:pt x="27432" y="164592"/>
                </a:lnTo>
                <a:lnTo>
                  <a:pt x="16753" y="162436"/>
                </a:lnTo>
                <a:lnTo>
                  <a:pt x="8034" y="156557"/>
                </a:lnTo>
                <a:lnTo>
                  <a:pt x="2155" y="147838"/>
                </a:lnTo>
                <a:lnTo>
                  <a:pt x="0" y="137160"/>
                </a:lnTo>
                <a:lnTo>
                  <a:pt x="0" y="27432"/>
                </a:lnTo>
                <a:close/>
              </a:path>
            </a:pathLst>
          </a:custGeom>
          <a:ln w="28955">
            <a:solidFill>
              <a:srgbClr val="0070C0"/>
            </a:solidFill>
          </a:ln>
        </p:spPr>
        <p:txBody>
          <a:bodyPr wrap="square" lIns="0" tIns="0" rIns="0" bIns="0" rtlCol="0"/>
          <a:lstStyle/>
          <a:p>
            <a:endParaRPr/>
          </a:p>
        </p:txBody>
      </p:sp>
      <p:sp>
        <p:nvSpPr>
          <p:cNvPr id="53" name="object 53"/>
          <p:cNvSpPr/>
          <p:nvPr/>
        </p:nvSpPr>
        <p:spPr>
          <a:xfrm>
            <a:off x="9970007" y="574548"/>
            <a:ext cx="440690" cy="165100"/>
          </a:xfrm>
          <a:custGeom>
            <a:avLst/>
            <a:gdLst/>
            <a:ahLst/>
            <a:cxnLst/>
            <a:rect l="l" t="t" r="r" b="b"/>
            <a:pathLst>
              <a:path w="440690" h="165100">
                <a:moveTo>
                  <a:pt x="413004" y="0"/>
                </a:moveTo>
                <a:lnTo>
                  <a:pt x="27432" y="0"/>
                </a:lnTo>
                <a:lnTo>
                  <a:pt x="16753" y="2155"/>
                </a:lnTo>
                <a:lnTo>
                  <a:pt x="8034" y="8034"/>
                </a:lnTo>
                <a:lnTo>
                  <a:pt x="2155" y="16753"/>
                </a:lnTo>
                <a:lnTo>
                  <a:pt x="0" y="27432"/>
                </a:lnTo>
                <a:lnTo>
                  <a:pt x="0" y="137160"/>
                </a:lnTo>
                <a:lnTo>
                  <a:pt x="2155" y="147838"/>
                </a:lnTo>
                <a:lnTo>
                  <a:pt x="8034" y="156557"/>
                </a:lnTo>
                <a:lnTo>
                  <a:pt x="16753" y="162436"/>
                </a:lnTo>
                <a:lnTo>
                  <a:pt x="27432" y="164592"/>
                </a:lnTo>
                <a:lnTo>
                  <a:pt x="413004" y="164592"/>
                </a:lnTo>
                <a:lnTo>
                  <a:pt x="423682" y="162436"/>
                </a:lnTo>
                <a:lnTo>
                  <a:pt x="432401" y="156557"/>
                </a:lnTo>
                <a:lnTo>
                  <a:pt x="438280" y="147838"/>
                </a:lnTo>
                <a:lnTo>
                  <a:pt x="440436" y="137160"/>
                </a:lnTo>
                <a:lnTo>
                  <a:pt x="440436" y="27432"/>
                </a:lnTo>
                <a:lnTo>
                  <a:pt x="438280" y="16753"/>
                </a:lnTo>
                <a:lnTo>
                  <a:pt x="432401" y="8034"/>
                </a:lnTo>
                <a:lnTo>
                  <a:pt x="423682" y="2155"/>
                </a:lnTo>
                <a:lnTo>
                  <a:pt x="413004" y="0"/>
                </a:lnTo>
                <a:close/>
              </a:path>
            </a:pathLst>
          </a:custGeom>
          <a:solidFill>
            <a:srgbClr val="F2F2F2"/>
          </a:solidFill>
        </p:spPr>
        <p:txBody>
          <a:bodyPr wrap="square" lIns="0" tIns="0" rIns="0" bIns="0" rtlCol="0"/>
          <a:lstStyle/>
          <a:p>
            <a:endParaRPr/>
          </a:p>
        </p:txBody>
      </p:sp>
      <p:sp>
        <p:nvSpPr>
          <p:cNvPr id="54" name="object 54"/>
          <p:cNvSpPr/>
          <p:nvPr/>
        </p:nvSpPr>
        <p:spPr>
          <a:xfrm>
            <a:off x="9970006" y="574548"/>
            <a:ext cx="440690" cy="165100"/>
          </a:xfrm>
          <a:custGeom>
            <a:avLst/>
            <a:gdLst/>
            <a:ahLst/>
            <a:cxnLst/>
            <a:rect l="l" t="t" r="r" b="b"/>
            <a:pathLst>
              <a:path w="440690" h="165100">
                <a:moveTo>
                  <a:pt x="0" y="27432"/>
                </a:moveTo>
                <a:lnTo>
                  <a:pt x="2155" y="16753"/>
                </a:lnTo>
                <a:lnTo>
                  <a:pt x="8034" y="8034"/>
                </a:lnTo>
                <a:lnTo>
                  <a:pt x="16753" y="2155"/>
                </a:lnTo>
                <a:lnTo>
                  <a:pt x="27432" y="0"/>
                </a:lnTo>
                <a:lnTo>
                  <a:pt x="413004" y="0"/>
                </a:lnTo>
                <a:lnTo>
                  <a:pt x="423682" y="2155"/>
                </a:lnTo>
                <a:lnTo>
                  <a:pt x="432401" y="8034"/>
                </a:lnTo>
                <a:lnTo>
                  <a:pt x="438280" y="16753"/>
                </a:lnTo>
                <a:lnTo>
                  <a:pt x="440436" y="27432"/>
                </a:lnTo>
                <a:lnTo>
                  <a:pt x="440436" y="137160"/>
                </a:lnTo>
                <a:lnTo>
                  <a:pt x="438280" y="147838"/>
                </a:lnTo>
                <a:lnTo>
                  <a:pt x="432401" y="156557"/>
                </a:lnTo>
                <a:lnTo>
                  <a:pt x="423682" y="162436"/>
                </a:lnTo>
                <a:lnTo>
                  <a:pt x="413004" y="164592"/>
                </a:lnTo>
                <a:lnTo>
                  <a:pt x="27432" y="164592"/>
                </a:lnTo>
                <a:lnTo>
                  <a:pt x="16753" y="162436"/>
                </a:lnTo>
                <a:lnTo>
                  <a:pt x="8034" y="156557"/>
                </a:lnTo>
                <a:lnTo>
                  <a:pt x="2155" y="147838"/>
                </a:lnTo>
                <a:lnTo>
                  <a:pt x="0" y="137160"/>
                </a:lnTo>
                <a:lnTo>
                  <a:pt x="0" y="27432"/>
                </a:lnTo>
                <a:close/>
              </a:path>
            </a:pathLst>
          </a:custGeom>
          <a:ln w="6096">
            <a:solidFill>
              <a:srgbClr val="1F4E79"/>
            </a:solidFill>
          </a:ln>
        </p:spPr>
        <p:txBody>
          <a:bodyPr wrap="square" lIns="0" tIns="0" rIns="0" bIns="0" rtlCol="0"/>
          <a:lstStyle/>
          <a:p>
            <a:endParaRPr/>
          </a:p>
        </p:txBody>
      </p:sp>
      <p:sp>
        <p:nvSpPr>
          <p:cNvPr id="55" name="object 55"/>
          <p:cNvSpPr/>
          <p:nvPr/>
        </p:nvSpPr>
        <p:spPr>
          <a:xfrm>
            <a:off x="10445495" y="574548"/>
            <a:ext cx="439420" cy="165100"/>
          </a:xfrm>
          <a:custGeom>
            <a:avLst/>
            <a:gdLst/>
            <a:ahLst/>
            <a:cxnLst/>
            <a:rect l="l" t="t" r="r" b="b"/>
            <a:pathLst>
              <a:path w="439420" h="165100">
                <a:moveTo>
                  <a:pt x="411480" y="0"/>
                </a:moveTo>
                <a:lnTo>
                  <a:pt x="27432" y="0"/>
                </a:lnTo>
                <a:lnTo>
                  <a:pt x="16753" y="2155"/>
                </a:lnTo>
                <a:lnTo>
                  <a:pt x="8034" y="8034"/>
                </a:lnTo>
                <a:lnTo>
                  <a:pt x="2155" y="16753"/>
                </a:lnTo>
                <a:lnTo>
                  <a:pt x="0" y="27432"/>
                </a:lnTo>
                <a:lnTo>
                  <a:pt x="0" y="137160"/>
                </a:lnTo>
                <a:lnTo>
                  <a:pt x="2155" y="147838"/>
                </a:lnTo>
                <a:lnTo>
                  <a:pt x="8034" y="156557"/>
                </a:lnTo>
                <a:lnTo>
                  <a:pt x="16753" y="162436"/>
                </a:lnTo>
                <a:lnTo>
                  <a:pt x="27432" y="164592"/>
                </a:lnTo>
                <a:lnTo>
                  <a:pt x="411480" y="164592"/>
                </a:lnTo>
                <a:lnTo>
                  <a:pt x="422158" y="162436"/>
                </a:lnTo>
                <a:lnTo>
                  <a:pt x="430877" y="156557"/>
                </a:lnTo>
                <a:lnTo>
                  <a:pt x="436756" y="147838"/>
                </a:lnTo>
                <a:lnTo>
                  <a:pt x="438912" y="137160"/>
                </a:lnTo>
                <a:lnTo>
                  <a:pt x="438912" y="27432"/>
                </a:lnTo>
                <a:lnTo>
                  <a:pt x="436756" y="16753"/>
                </a:lnTo>
                <a:lnTo>
                  <a:pt x="430877" y="8034"/>
                </a:lnTo>
                <a:lnTo>
                  <a:pt x="422158" y="2155"/>
                </a:lnTo>
                <a:lnTo>
                  <a:pt x="411480" y="0"/>
                </a:lnTo>
                <a:close/>
              </a:path>
            </a:pathLst>
          </a:custGeom>
          <a:solidFill>
            <a:srgbClr val="F2F2F2"/>
          </a:solidFill>
        </p:spPr>
        <p:txBody>
          <a:bodyPr wrap="square" lIns="0" tIns="0" rIns="0" bIns="0" rtlCol="0"/>
          <a:lstStyle/>
          <a:p>
            <a:endParaRPr/>
          </a:p>
        </p:txBody>
      </p:sp>
      <p:sp>
        <p:nvSpPr>
          <p:cNvPr id="56" name="object 56"/>
          <p:cNvSpPr/>
          <p:nvPr/>
        </p:nvSpPr>
        <p:spPr>
          <a:xfrm>
            <a:off x="10445495" y="574548"/>
            <a:ext cx="439420" cy="165100"/>
          </a:xfrm>
          <a:custGeom>
            <a:avLst/>
            <a:gdLst/>
            <a:ahLst/>
            <a:cxnLst/>
            <a:rect l="l" t="t" r="r" b="b"/>
            <a:pathLst>
              <a:path w="439420" h="165100">
                <a:moveTo>
                  <a:pt x="0" y="27432"/>
                </a:moveTo>
                <a:lnTo>
                  <a:pt x="2155" y="16753"/>
                </a:lnTo>
                <a:lnTo>
                  <a:pt x="8034" y="8034"/>
                </a:lnTo>
                <a:lnTo>
                  <a:pt x="16753" y="2155"/>
                </a:lnTo>
                <a:lnTo>
                  <a:pt x="27432" y="0"/>
                </a:lnTo>
                <a:lnTo>
                  <a:pt x="411480" y="0"/>
                </a:lnTo>
                <a:lnTo>
                  <a:pt x="422158" y="2155"/>
                </a:lnTo>
                <a:lnTo>
                  <a:pt x="430877" y="8034"/>
                </a:lnTo>
                <a:lnTo>
                  <a:pt x="436756" y="16753"/>
                </a:lnTo>
                <a:lnTo>
                  <a:pt x="438912" y="27432"/>
                </a:lnTo>
                <a:lnTo>
                  <a:pt x="438912" y="137160"/>
                </a:lnTo>
                <a:lnTo>
                  <a:pt x="436756" y="147838"/>
                </a:lnTo>
                <a:lnTo>
                  <a:pt x="430877" y="156557"/>
                </a:lnTo>
                <a:lnTo>
                  <a:pt x="422158" y="162436"/>
                </a:lnTo>
                <a:lnTo>
                  <a:pt x="411480" y="164592"/>
                </a:lnTo>
                <a:lnTo>
                  <a:pt x="27432" y="164592"/>
                </a:lnTo>
                <a:lnTo>
                  <a:pt x="16753" y="162436"/>
                </a:lnTo>
                <a:lnTo>
                  <a:pt x="8034" y="156557"/>
                </a:lnTo>
                <a:lnTo>
                  <a:pt x="2155" y="147838"/>
                </a:lnTo>
                <a:lnTo>
                  <a:pt x="0" y="137160"/>
                </a:lnTo>
                <a:lnTo>
                  <a:pt x="0" y="27432"/>
                </a:lnTo>
                <a:close/>
              </a:path>
            </a:pathLst>
          </a:custGeom>
          <a:ln w="6096">
            <a:solidFill>
              <a:srgbClr val="1F4E79"/>
            </a:solidFill>
          </a:ln>
        </p:spPr>
        <p:txBody>
          <a:bodyPr wrap="square" lIns="0" tIns="0" rIns="0" bIns="0" rtlCol="0"/>
          <a:lstStyle/>
          <a:p>
            <a:endParaRPr/>
          </a:p>
        </p:txBody>
      </p:sp>
      <p:sp>
        <p:nvSpPr>
          <p:cNvPr id="57" name="object 57"/>
          <p:cNvSpPr txBox="1"/>
          <p:nvPr/>
        </p:nvSpPr>
        <p:spPr>
          <a:xfrm>
            <a:off x="9518262" y="388023"/>
            <a:ext cx="1359535" cy="332105"/>
          </a:xfrm>
          <a:prstGeom prst="rect">
            <a:avLst/>
          </a:prstGeom>
        </p:spPr>
        <p:txBody>
          <a:bodyPr vert="horz" wrap="square" lIns="0" tIns="0" rIns="0" bIns="0" rtlCol="0">
            <a:spAutoFit/>
          </a:bodyPr>
          <a:lstStyle/>
          <a:p>
            <a:pPr marL="22860" marR="5080" indent="-10795">
              <a:lnSpc>
                <a:spcPct val="151000"/>
              </a:lnSpc>
            </a:pPr>
            <a:r>
              <a:rPr sz="700" b="1" spc="-10" dirty="0">
                <a:latin typeface="Meiryo UI"/>
                <a:cs typeface="Meiryo UI"/>
              </a:rPr>
              <a:t>４．目的達成のための施策  </a:t>
            </a:r>
            <a:r>
              <a:rPr sz="700" b="1" spc="-5" dirty="0">
                <a:latin typeface="Meiryo UI"/>
                <a:cs typeface="Meiryo UI"/>
              </a:rPr>
              <a:t>経済社会   安全・安心 </a:t>
            </a:r>
            <a:r>
              <a:rPr sz="700" b="1" spc="105" dirty="0">
                <a:latin typeface="Meiryo UI"/>
                <a:cs typeface="Meiryo UI"/>
              </a:rPr>
              <a:t> </a:t>
            </a:r>
            <a:r>
              <a:rPr sz="700" b="1" spc="-5" dirty="0">
                <a:latin typeface="Meiryo UI"/>
                <a:cs typeface="Meiryo UI"/>
              </a:rPr>
              <a:t>国際・安保</a:t>
            </a:r>
            <a:endParaRPr sz="700">
              <a:latin typeface="Meiryo UI"/>
              <a:cs typeface="Meiryo UI"/>
            </a:endParaRPr>
          </a:p>
        </p:txBody>
      </p:sp>
      <p:sp>
        <p:nvSpPr>
          <p:cNvPr id="58" name="object 58"/>
          <p:cNvSpPr/>
          <p:nvPr/>
        </p:nvSpPr>
        <p:spPr>
          <a:xfrm>
            <a:off x="9500616" y="762001"/>
            <a:ext cx="1384300" cy="119380"/>
          </a:xfrm>
          <a:custGeom>
            <a:avLst/>
            <a:gdLst/>
            <a:ahLst/>
            <a:cxnLst/>
            <a:rect l="l" t="t" r="r" b="b"/>
            <a:pathLst>
              <a:path w="1384300" h="119380">
                <a:moveTo>
                  <a:pt x="1363980" y="0"/>
                </a:moveTo>
                <a:lnTo>
                  <a:pt x="19812" y="0"/>
                </a:lnTo>
                <a:lnTo>
                  <a:pt x="12097" y="1556"/>
                </a:lnTo>
                <a:lnTo>
                  <a:pt x="5800" y="5800"/>
                </a:lnTo>
                <a:lnTo>
                  <a:pt x="1556" y="12097"/>
                </a:lnTo>
                <a:lnTo>
                  <a:pt x="0" y="19812"/>
                </a:lnTo>
                <a:lnTo>
                  <a:pt x="0" y="99060"/>
                </a:lnTo>
                <a:lnTo>
                  <a:pt x="1556" y="106768"/>
                </a:lnTo>
                <a:lnTo>
                  <a:pt x="5800" y="113066"/>
                </a:lnTo>
                <a:lnTo>
                  <a:pt x="12097" y="117314"/>
                </a:lnTo>
                <a:lnTo>
                  <a:pt x="19812" y="118872"/>
                </a:lnTo>
                <a:lnTo>
                  <a:pt x="1363980" y="118872"/>
                </a:lnTo>
                <a:lnTo>
                  <a:pt x="1371694" y="117314"/>
                </a:lnTo>
                <a:lnTo>
                  <a:pt x="1377991" y="113066"/>
                </a:lnTo>
                <a:lnTo>
                  <a:pt x="1382235" y="106768"/>
                </a:lnTo>
                <a:lnTo>
                  <a:pt x="1383792" y="99060"/>
                </a:lnTo>
                <a:lnTo>
                  <a:pt x="1383792" y="19812"/>
                </a:lnTo>
                <a:lnTo>
                  <a:pt x="1382235" y="12097"/>
                </a:lnTo>
                <a:lnTo>
                  <a:pt x="1377991" y="5800"/>
                </a:lnTo>
                <a:lnTo>
                  <a:pt x="1371694" y="1556"/>
                </a:lnTo>
                <a:lnTo>
                  <a:pt x="1363980" y="0"/>
                </a:lnTo>
                <a:close/>
              </a:path>
            </a:pathLst>
          </a:custGeom>
          <a:solidFill>
            <a:srgbClr val="F2F2F2"/>
          </a:solidFill>
        </p:spPr>
        <p:txBody>
          <a:bodyPr wrap="square" lIns="0" tIns="0" rIns="0" bIns="0" rtlCol="0"/>
          <a:lstStyle/>
          <a:p>
            <a:endParaRPr/>
          </a:p>
        </p:txBody>
      </p:sp>
      <p:sp>
        <p:nvSpPr>
          <p:cNvPr id="59" name="object 59"/>
          <p:cNvSpPr/>
          <p:nvPr/>
        </p:nvSpPr>
        <p:spPr>
          <a:xfrm>
            <a:off x="9500616" y="762001"/>
            <a:ext cx="1384300" cy="119380"/>
          </a:xfrm>
          <a:custGeom>
            <a:avLst/>
            <a:gdLst/>
            <a:ahLst/>
            <a:cxnLst/>
            <a:rect l="l" t="t" r="r" b="b"/>
            <a:pathLst>
              <a:path w="1384300" h="119380">
                <a:moveTo>
                  <a:pt x="0" y="19812"/>
                </a:moveTo>
                <a:lnTo>
                  <a:pt x="1556" y="12097"/>
                </a:lnTo>
                <a:lnTo>
                  <a:pt x="5800" y="5800"/>
                </a:lnTo>
                <a:lnTo>
                  <a:pt x="12097" y="1556"/>
                </a:lnTo>
                <a:lnTo>
                  <a:pt x="19812" y="0"/>
                </a:lnTo>
                <a:lnTo>
                  <a:pt x="1363980" y="0"/>
                </a:lnTo>
                <a:lnTo>
                  <a:pt x="1371694" y="1556"/>
                </a:lnTo>
                <a:lnTo>
                  <a:pt x="1377991" y="5800"/>
                </a:lnTo>
                <a:lnTo>
                  <a:pt x="1382235" y="12097"/>
                </a:lnTo>
                <a:lnTo>
                  <a:pt x="1383792" y="19812"/>
                </a:lnTo>
                <a:lnTo>
                  <a:pt x="1383792" y="99060"/>
                </a:lnTo>
                <a:lnTo>
                  <a:pt x="1382235" y="106768"/>
                </a:lnTo>
                <a:lnTo>
                  <a:pt x="1377991" y="113066"/>
                </a:lnTo>
                <a:lnTo>
                  <a:pt x="1371694" y="117314"/>
                </a:lnTo>
                <a:lnTo>
                  <a:pt x="1363980" y="118872"/>
                </a:lnTo>
                <a:lnTo>
                  <a:pt x="19812" y="118872"/>
                </a:lnTo>
                <a:lnTo>
                  <a:pt x="12097" y="117314"/>
                </a:lnTo>
                <a:lnTo>
                  <a:pt x="5800" y="113066"/>
                </a:lnTo>
                <a:lnTo>
                  <a:pt x="1556" y="106768"/>
                </a:lnTo>
                <a:lnTo>
                  <a:pt x="0" y="99060"/>
                </a:lnTo>
                <a:lnTo>
                  <a:pt x="0" y="19812"/>
                </a:lnTo>
                <a:close/>
              </a:path>
            </a:pathLst>
          </a:custGeom>
          <a:ln w="6096">
            <a:solidFill>
              <a:srgbClr val="1F4E79"/>
            </a:solidFill>
          </a:ln>
        </p:spPr>
        <p:txBody>
          <a:bodyPr wrap="square" lIns="0" tIns="0" rIns="0" bIns="0" rtlCol="0"/>
          <a:lstStyle/>
          <a:p>
            <a:endParaRPr/>
          </a:p>
        </p:txBody>
      </p:sp>
      <p:sp>
        <p:nvSpPr>
          <p:cNvPr id="60" name="object 60"/>
          <p:cNvSpPr txBox="1"/>
          <p:nvPr/>
        </p:nvSpPr>
        <p:spPr>
          <a:xfrm>
            <a:off x="9802501" y="767579"/>
            <a:ext cx="778510" cy="107722"/>
          </a:xfrm>
          <a:prstGeom prst="rect">
            <a:avLst/>
          </a:prstGeom>
        </p:spPr>
        <p:txBody>
          <a:bodyPr vert="horz" wrap="square" lIns="0" tIns="0" rIns="0" bIns="0" rtlCol="0">
            <a:spAutoFit/>
          </a:bodyPr>
          <a:lstStyle/>
          <a:p>
            <a:pPr marL="12700"/>
            <a:r>
              <a:rPr sz="700" b="1" spc="-5" dirty="0">
                <a:latin typeface="Meiryo UI"/>
                <a:cs typeface="Meiryo UI"/>
              </a:rPr>
              <a:t>研究開発</a:t>
            </a:r>
            <a:r>
              <a:rPr sz="700" b="1" spc="-10" dirty="0">
                <a:latin typeface="Meiryo UI"/>
                <a:cs typeface="Meiryo UI"/>
              </a:rPr>
              <a:t>・</a:t>
            </a:r>
            <a:r>
              <a:rPr sz="700" b="1" spc="-5" dirty="0">
                <a:latin typeface="Meiryo UI"/>
                <a:cs typeface="Meiryo UI"/>
              </a:rPr>
              <a:t>人材育成</a:t>
            </a:r>
            <a:endParaRPr sz="700">
              <a:latin typeface="Meiryo UI"/>
              <a:cs typeface="Meiryo UI"/>
            </a:endParaRPr>
          </a:p>
        </p:txBody>
      </p:sp>
      <p:sp>
        <p:nvSpPr>
          <p:cNvPr id="61" name="object 61"/>
          <p:cNvSpPr/>
          <p:nvPr/>
        </p:nvSpPr>
        <p:spPr>
          <a:xfrm>
            <a:off x="9486901" y="917447"/>
            <a:ext cx="1419225" cy="106680"/>
          </a:xfrm>
          <a:custGeom>
            <a:avLst/>
            <a:gdLst/>
            <a:ahLst/>
            <a:cxnLst/>
            <a:rect l="l" t="t" r="r" b="b"/>
            <a:pathLst>
              <a:path w="1419225" h="106680">
                <a:moveTo>
                  <a:pt x="1410881" y="0"/>
                </a:moveTo>
                <a:lnTo>
                  <a:pt x="7962" y="0"/>
                </a:lnTo>
                <a:lnTo>
                  <a:pt x="0" y="7962"/>
                </a:lnTo>
                <a:lnTo>
                  <a:pt x="0" y="98717"/>
                </a:lnTo>
                <a:lnTo>
                  <a:pt x="7962" y="106679"/>
                </a:lnTo>
                <a:lnTo>
                  <a:pt x="1410881" y="106679"/>
                </a:lnTo>
                <a:lnTo>
                  <a:pt x="1418844" y="98717"/>
                </a:lnTo>
                <a:lnTo>
                  <a:pt x="1418844" y="7962"/>
                </a:lnTo>
                <a:lnTo>
                  <a:pt x="1410881" y="0"/>
                </a:lnTo>
                <a:close/>
              </a:path>
            </a:pathLst>
          </a:custGeom>
          <a:solidFill>
            <a:srgbClr val="F2F2F2"/>
          </a:solidFill>
        </p:spPr>
        <p:txBody>
          <a:bodyPr wrap="square" lIns="0" tIns="0" rIns="0" bIns="0" rtlCol="0"/>
          <a:lstStyle/>
          <a:p>
            <a:endParaRPr/>
          </a:p>
        </p:txBody>
      </p:sp>
      <p:sp>
        <p:nvSpPr>
          <p:cNvPr id="62" name="object 62"/>
          <p:cNvSpPr/>
          <p:nvPr/>
        </p:nvSpPr>
        <p:spPr>
          <a:xfrm>
            <a:off x="9486901" y="917447"/>
            <a:ext cx="1419225" cy="106680"/>
          </a:xfrm>
          <a:custGeom>
            <a:avLst/>
            <a:gdLst/>
            <a:ahLst/>
            <a:cxnLst/>
            <a:rect l="l" t="t" r="r" b="b"/>
            <a:pathLst>
              <a:path w="1419225" h="106680">
                <a:moveTo>
                  <a:pt x="0" y="17779"/>
                </a:moveTo>
                <a:lnTo>
                  <a:pt x="0" y="7962"/>
                </a:lnTo>
                <a:lnTo>
                  <a:pt x="7962" y="0"/>
                </a:lnTo>
                <a:lnTo>
                  <a:pt x="17780" y="0"/>
                </a:lnTo>
                <a:lnTo>
                  <a:pt x="1401064" y="0"/>
                </a:lnTo>
                <a:lnTo>
                  <a:pt x="1410881" y="0"/>
                </a:lnTo>
                <a:lnTo>
                  <a:pt x="1418844" y="7962"/>
                </a:lnTo>
                <a:lnTo>
                  <a:pt x="1418844" y="17779"/>
                </a:lnTo>
                <a:lnTo>
                  <a:pt x="1418844" y="88899"/>
                </a:lnTo>
                <a:lnTo>
                  <a:pt x="1418844" y="98717"/>
                </a:lnTo>
                <a:lnTo>
                  <a:pt x="1410881" y="106679"/>
                </a:lnTo>
                <a:lnTo>
                  <a:pt x="1401064" y="106679"/>
                </a:lnTo>
                <a:lnTo>
                  <a:pt x="17780" y="106679"/>
                </a:lnTo>
                <a:lnTo>
                  <a:pt x="7962" y="106679"/>
                </a:lnTo>
                <a:lnTo>
                  <a:pt x="0" y="98717"/>
                </a:lnTo>
                <a:lnTo>
                  <a:pt x="0" y="88899"/>
                </a:lnTo>
                <a:lnTo>
                  <a:pt x="0" y="17779"/>
                </a:lnTo>
                <a:close/>
              </a:path>
            </a:pathLst>
          </a:custGeom>
          <a:ln w="6096">
            <a:solidFill>
              <a:srgbClr val="A7A8A7"/>
            </a:solidFill>
          </a:ln>
        </p:spPr>
        <p:txBody>
          <a:bodyPr wrap="square" lIns="0" tIns="0" rIns="0" bIns="0" rtlCol="0"/>
          <a:lstStyle/>
          <a:p>
            <a:endParaRPr/>
          </a:p>
        </p:txBody>
      </p:sp>
      <p:sp>
        <p:nvSpPr>
          <p:cNvPr id="63" name="object 63"/>
          <p:cNvSpPr txBox="1"/>
          <p:nvPr/>
        </p:nvSpPr>
        <p:spPr>
          <a:xfrm>
            <a:off x="1239265" y="231269"/>
            <a:ext cx="8058150" cy="804545"/>
          </a:xfrm>
          <a:prstGeom prst="rect">
            <a:avLst/>
          </a:prstGeom>
        </p:spPr>
        <p:txBody>
          <a:bodyPr vert="horz" wrap="square" lIns="0" tIns="0" rIns="0" bIns="0" rtlCol="0">
            <a:spAutoFit/>
          </a:bodyPr>
          <a:lstStyle/>
          <a:p>
            <a:pPr marL="39370"/>
            <a:r>
              <a:rPr sz="2000" b="1" spc="-5" dirty="0">
                <a:latin typeface="Meiryo UI"/>
                <a:cs typeface="Meiryo UI"/>
              </a:rPr>
              <a:t>新たな「サイバーセキュリティ戦略」について（各論①）</a:t>
            </a:r>
            <a:endParaRPr sz="2000">
              <a:latin typeface="Meiryo UI"/>
              <a:cs typeface="Meiryo UI"/>
            </a:endParaRPr>
          </a:p>
          <a:p>
            <a:pPr marL="102870">
              <a:spcBef>
                <a:spcPts val="800"/>
              </a:spcBef>
            </a:pPr>
            <a:r>
              <a:rPr sz="1400" b="1" dirty="0">
                <a:latin typeface="Meiryo UI"/>
                <a:cs typeface="Meiryo UI"/>
              </a:rPr>
              <a:t>4.目的達成のための施策</a:t>
            </a:r>
            <a:endParaRPr sz="1400">
              <a:latin typeface="Meiryo UI"/>
              <a:cs typeface="Meiryo UI"/>
            </a:endParaRPr>
          </a:p>
          <a:p>
            <a:pPr marL="12700">
              <a:spcBef>
                <a:spcPts val="515"/>
              </a:spcBef>
              <a:tabLst>
                <a:tab pos="8044815" algn="l"/>
              </a:tabLst>
            </a:pPr>
            <a:r>
              <a:rPr sz="700" u="heavy" spc="-5" dirty="0">
                <a:latin typeface="Times New Roman"/>
                <a:cs typeface="Times New Roman"/>
              </a:rPr>
              <a:t> 	</a:t>
            </a:r>
            <a:endParaRPr sz="700">
              <a:latin typeface="Times New Roman"/>
              <a:cs typeface="Times New Roman"/>
            </a:endParaRPr>
          </a:p>
        </p:txBody>
      </p:sp>
      <p:sp>
        <p:nvSpPr>
          <p:cNvPr id="64" name="object 64"/>
          <p:cNvSpPr txBox="1"/>
          <p:nvPr/>
        </p:nvSpPr>
        <p:spPr>
          <a:xfrm>
            <a:off x="9515392" y="916524"/>
            <a:ext cx="1385570" cy="107722"/>
          </a:xfrm>
          <a:prstGeom prst="rect">
            <a:avLst/>
          </a:prstGeom>
        </p:spPr>
        <p:txBody>
          <a:bodyPr vert="horz" wrap="square" lIns="0" tIns="0" rIns="0" bIns="0" rtlCol="0">
            <a:spAutoFit/>
          </a:bodyPr>
          <a:lstStyle/>
          <a:p>
            <a:pPr marL="12700">
              <a:tabLst>
                <a:tab pos="1372235" algn="l"/>
              </a:tabLst>
            </a:pPr>
            <a:r>
              <a:rPr sz="700" b="1" u="sng" spc="-5" dirty="0">
                <a:latin typeface="Meiryo UI"/>
                <a:cs typeface="Meiryo UI"/>
              </a:rPr>
              <a:t>５．推進体制	</a:t>
            </a:r>
            <a:endParaRPr sz="700">
              <a:latin typeface="Meiryo UI"/>
              <a:cs typeface="Meiryo UI"/>
            </a:endParaRPr>
          </a:p>
        </p:txBody>
      </p:sp>
      <p:sp>
        <p:nvSpPr>
          <p:cNvPr id="65" name="object 65"/>
          <p:cNvSpPr txBox="1"/>
          <p:nvPr/>
        </p:nvSpPr>
        <p:spPr>
          <a:xfrm>
            <a:off x="8906675" y="6556923"/>
            <a:ext cx="1261745" cy="138499"/>
          </a:xfrm>
          <a:prstGeom prst="rect">
            <a:avLst/>
          </a:prstGeom>
        </p:spPr>
        <p:txBody>
          <a:bodyPr vert="horz" wrap="square" lIns="0" tIns="0" rIns="0" bIns="0" rtlCol="0">
            <a:spAutoFit/>
          </a:bodyPr>
          <a:lstStyle/>
          <a:p>
            <a:pPr marL="12700"/>
            <a:r>
              <a:rPr sz="900" spc="-5" dirty="0">
                <a:latin typeface="Meiryo UI"/>
                <a:cs typeface="Meiryo UI"/>
              </a:rPr>
              <a:t>▲自動運転車の実証実験</a:t>
            </a:r>
            <a:endParaRPr sz="900">
              <a:latin typeface="Meiryo UI"/>
              <a:cs typeface="Meiryo UI"/>
            </a:endParaRPr>
          </a:p>
        </p:txBody>
      </p:sp>
      <p:sp>
        <p:nvSpPr>
          <p:cNvPr id="66" name="object 66"/>
          <p:cNvSpPr/>
          <p:nvPr/>
        </p:nvSpPr>
        <p:spPr>
          <a:xfrm>
            <a:off x="9349741" y="537973"/>
            <a:ext cx="184403" cy="147827"/>
          </a:xfrm>
          <a:prstGeom prst="rect">
            <a:avLst/>
          </a:prstGeom>
          <a:blipFill>
            <a:blip r:embed="rId27" cstate="print"/>
            <a:stretch>
              <a:fillRect/>
            </a:stretch>
          </a:blipFill>
        </p:spPr>
        <p:txBody>
          <a:bodyPr wrap="square" lIns="0" tIns="0" rIns="0" bIns="0" rtlCol="0"/>
          <a:lstStyle/>
          <a:p>
            <a:endParaRPr/>
          </a:p>
        </p:txBody>
      </p:sp>
      <p:sp>
        <p:nvSpPr>
          <p:cNvPr id="67" name="object 67"/>
          <p:cNvSpPr/>
          <p:nvPr/>
        </p:nvSpPr>
        <p:spPr>
          <a:xfrm>
            <a:off x="8293609" y="3569209"/>
            <a:ext cx="2389631" cy="2959607"/>
          </a:xfrm>
          <a:prstGeom prst="rect">
            <a:avLst/>
          </a:prstGeom>
          <a:blipFill>
            <a:blip r:embed="rId28" cstate="print"/>
            <a:stretch>
              <a:fillRect/>
            </a:stretch>
          </a:blipFill>
        </p:spPr>
        <p:txBody>
          <a:bodyPr wrap="square" lIns="0" tIns="0" rIns="0" bIns="0" rtlCol="0"/>
          <a:lstStyle/>
          <a:p>
            <a:endParaRPr/>
          </a:p>
        </p:txBody>
      </p:sp>
      <p:sp>
        <p:nvSpPr>
          <p:cNvPr id="68" name="object 68"/>
          <p:cNvSpPr/>
          <p:nvPr/>
        </p:nvSpPr>
        <p:spPr>
          <a:xfrm>
            <a:off x="10771632" y="6611112"/>
            <a:ext cx="260985" cy="231775"/>
          </a:xfrm>
          <a:custGeom>
            <a:avLst/>
            <a:gdLst/>
            <a:ahLst/>
            <a:cxnLst/>
            <a:rect l="l" t="t" r="r" b="b"/>
            <a:pathLst>
              <a:path w="260984" h="231775">
                <a:moveTo>
                  <a:pt x="0" y="0"/>
                </a:moveTo>
                <a:lnTo>
                  <a:pt x="260603" y="0"/>
                </a:lnTo>
                <a:lnTo>
                  <a:pt x="260603" y="231648"/>
                </a:lnTo>
                <a:lnTo>
                  <a:pt x="0" y="231648"/>
                </a:lnTo>
                <a:lnTo>
                  <a:pt x="0" y="0"/>
                </a:lnTo>
                <a:close/>
              </a:path>
            </a:pathLst>
          </a:custGeom>
          <a:solidFill>
            <a:srgbClr val="FFFFFF"/>
          </a:solidFill>
        </p:spPr>
        <p:txBody>
          <a:bodyPr wrap="square" lIns="0" tIns="0" rIns="0" bIns="0" rtlCol="0"/>
          <a:lstStyle/>
          <a:p>
            <a:endParaRPr/>
          </a:p>
        </p:txBody>
      </p:sp>
      <p:sp>
        <p:nvSpPr>
          <p:cNvPr id="69" name="object 69"/>
          <p:cNvSpPr/>
          <p:nvPr/>
        </p:nvSpPr>
        <p:spPr>
          <a:xfrm>
            <a:off x="10771632" y="6611112"/>
            <a:ext cx="260985" cy="231775"/>
          </a:xfrm>
          <a:custGeom>
            <a:avLst/>
            <a:gdLst/>
            <a:ahLst/>
            <a:cxnLst/>
            <a:rect l="l" t="t" r="r" b="b"/>
            <a:pathLst>
              <a:path w="260984" h="231775">
                <a:moveTo>
                  <a:pt x="0" y="0"/>
                </a:moveTo>
                <a:lnTo>
                  <a:pt x="260603" y="0"/>
                </a:lnTo>
                <a:lnTo>
                  <a:pt x="260603" y="231648"/>
                </a:lnTo>
                <a:lnTo>
                  <a:pt x="0" y="231648"/>
                </a:lnTo>
                <a:lnTo>
                  <a:pt x="0" y="0"/>
                </a:lnTo>
                <a:close/>
              </a:path>
            </a:pathLst>
          </a:custGeom>
          <a:ln w="6096">
            <a:solidFill>
              <a:srgbClr val="000000"/>
            </a:solidFill>
          </a:ln>
        </p:spPr>
        <p:txBody>
          <a:bodyPr wrap="square" lIns="0" tIns="0" rIns="0" bIns="0" rtlCol="0"/>
          <a:lstStyle/>
          <a:p>
            <a:endParaRPr/>
          </a:p>
        </p:txBody>
      </p:sp>
      <p:sp>
        <p:nvSpPr>
          <p:cNvPr id="70" name="object 70"/>
          <p:cNvSpPr txBox="1">
            <a:spLocks noGrp="1"/>
          </p:cNvSpPr>
          <p:nvPr>
            <p:ph type="sldNum" sz="quarter" idx="7"/>
          </p:nvPr>
        </p:nvSpPr>
        <p:spPr>
          <a:xfrm>
            <a:off x="9753600" y="6474792"/>
            <a:ext cx="2743200" cy="128240"/>
          </a:xfrm>
          <a:prstGeom prst="rect">
            <a:avLst/>
          </a:prstGeom>
        </p:spPr>
        <p:txBody>
          <a:bodyPr vert="horz" wrap="square" lIns="0" tIns="0" rIns="0" bIns="0" rtlCol="0" anchor="ctr">
            <a:spAutoFit/>
          </a:bodyPr>
          <a:lstStyle/>
          <a:p>
            <a:pPr marL="25400">
              <a:lnSpc>
                <a:spcPts val="1030"/>
              </a:lnSpc>
            </a:pPr>
            <a:fld id="{81D60167-4931-47E6-BA6A-407CBD079E47}" type="slidenum">
              <a:rPr dirty="0"/>
              <a:pPr marL="25400">
                <a:lnSpc>
                  <a:spcPts val="1030"/>
                </a:lnSpc>
              </a:pPr>
              <a:t>10</a:t>
            </a:fld>
            <a:endParaRPr dirty="0"/>
          </a:p>
        </p:txBody>
      </p:sp>
    </p:spTree>
    <p:extLst>
      <p:ext uri="{BB962C8B-B14F-4D97-AF65-F5344CB8AC3E}">
        <p14:creationId xmlns:p14="http://schemas.microsoft.com/office/powerpoint/2010/main" val="358477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844539" y="379264"/>
            <a:ext cx="8037576" cy="646331"/>
          </a:xfrm>
          <a:prstGeom prst="rect">
            <a:avLst/>
          </a:prstGeom>
          <a:noFill/>
        </p:spPr>
        <p:txBody>
          <a:bodyPr wrap="square" rtlCol="0">
            <a:spAutoFit/>
          </a:bodyPr>
          <a:lstStyle/>
          <a:p>
            <a:pPr algn="ctr"/>
            <a:r>
              <a:rPr kumimoji="1" lang="en-US" altLang="ja-JP" sz="3600" dirty="0" smtClean="0">
                <a:latin typeface="Century" panose="02040604050505020304" pitchFamily="18" charset="0"/>
              </a:rPr>
              <a:t>EDI</a:t>
            </a:r>
            <a:r>
              <a:rPr kumimoji="1" lang="ja-JP" altLang="en-US" sz="3600" dirty="0" smtClean="0">
                <a:latin typeface="Century" panose="02040604050505020304" pitchFamily="18" charset="0"/>
              </a:rPr>
              <a:t>セキュリティ</a:t>
            </a:r>
            <a:endParaRPr kumimoji="1" lang="ja-JP" altLang="en-US" sz="3600" dirty="0">
              <a:latin typeface="Century" panose="02040604050505020304"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06081" y="1485614"/>
            <a:ext cx="2497372" cy="152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テキスト ボックス 4"/>
          <p:cNvSpPr txBox="1"/>
          <p:nvPr/>
        </p:nvSpPr>
        <p:spPr>
          <a:xfrm>
            <a:off x="1594953" y="3792511"/>
            <a:ext cx="3702571" cy="1815882"/>
          </a:xfrm>
          <a:prstGeom prst="rect">
            <a:avLst/>
          </a:prstGeom>
          <a:noFill/>
          <a:ln>
            <a:solidFill>
              <a:schemeClr val="accent1"/>
            </a:solidFill>
          </a:ln>
        </p:spPr>
        <p:txBody>
          <a:bodyPr wrap="square" rtlCol="0">
            <a:spAutoFit/>
          </a:bodyPr>
          <a:lstStyle/>
          <a:p>
            <a:r>
              <a:rPr kumimoji="1" lang="en-US" altLang="ja-JP" sz="2800" dirty="0" smtClean="0"/>
              <a:t>Authentication</a:t>
            </a:r>
          </a:p>
          <a:p>
            <a:r>
              <a:rPr lang="en-US" altLang="ja-JP" sz="2800" dirty="0" smtClean="0"/>
              <a:t>Integrity</a:t>
            </a:r>
          </a:p>
          <a:p>
            <a:r>
              <a:rPr kumimoji="1" lang="en-US" altLang="ja-JP" sz="2800" dirty="0" smtClean="0"/>
              <a:t>Non Repudiation</a:t>
            </a:r>
          </a:p>
          <a:p>
            <a:r>
              <a:rPr lang="en-US" altLang="ja-JP" sz="2800" dirty="0" smtClean="0"/>
              <a:t>Confidentiality</a:t>
            </a:r>
            <a:endParaRPr kumimoji="1" lang="ja-JP" altLang="en-US" sz="2800" dirty="0"/>
          </a:p>
        </p:txBody>
      </p:sp>
      <p:sp>
        <p:nvSpPr>
          <p:cNvPr id="6" name="加算記号 5"/>
          <p:cNvSpPr/>
          <p:nvPr/>
        </p:nvSpPr>
        <p:spPr>
          <a:xfrm>
            <a:off x="5848087" y="4283892"/>
            <a:ext cx="944880" cy="833120"/>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7343530" y="3792511"/>
            <a:ext cx="2997200" cy="1815882"/>
          </a:xfrm>
          <a:prstGeom prst="rect">
            <a:avLst/>
          </a:prstGeom>
          <a:noFill/>
          <a:ln>
            <a:solidFill>
              <a:schemeClr val="accent1">
                <a:shade val="50000"/>
              </a:schemeClr>
            </a:solidFill>
          </a:ln>
        </p:spPr>
        <p:txBody>
          <a:bodyPr wrap="square" rtlCol="0">
            <a:spAutoFit/>
          </a:bodyPr>
          <a:lstStyle/>
          <a:p>
            <a:r>
              <a:rPr kumimoji="1" lang="en-US" altLang="ja-JP" sz="2800" dirty="0" smtClean="0"/>
              <a:t>Secure Network</a:t>
            </a:r>
          </a:p>
          <a:p>
            <a:endParaRPr lang="en-US" altLang="ja-JP" sz="2800" dirty="0"/>
          </a:p>
          <a:p>
            <a:r>
              <a:rPr kumimoji="1" lang="en-US" altLang="ja-JP" sz="2800" dirty="0" smtClean="0"/>
              <a:t>	VAN</a:t>
            </a:r>
          </a:p>
          <a:p>
            <a:r>
              <a:rPr lang="en-US" altLang="ja-JP" sz="2800" dirty="0"/>
              <a:t>	</a:t>
            </a:r>
            <a:r>
              <a:rPr lang="en-US" altLang="ja-JP" sz="2800" dirty="0" smtClean="0"/>
              <a:t>VPN (JNX)</a:t>
            </a:r>
            <a:endParaRPr kumimoji="1" lang="ja-JP" altLang="en-US" sz="2800" dirty="0"/>
          </a:p>
        </p:txBody>
      </p:sp>
      <p:sp>
        <p:nvSpPr>
          <p:cNvPr id="8" name="テキスト ボックス 7"/>
          <p:cNvSpPr txBox="1"/>
          <p:nvPr/>
        </p:nvSpPr>
        <p:spPr>
          <a:xfrm>
            <a:off x="1513840" y="3342640"/>
            <a:ext cx="3783684" cy="523220"/>
          </a:xfrm>
          <a:prstGeom prst="rect">
            <a:avLst/>
          </a:prstGeom>
          <a:noFill/>
        </p:spPr>
        <p:txBody>
          <a:bodyPr wrap="square" rtlCol="0">
            <a:spAutoFit/>
          </a:bodyPr>
          <a:lstStyle/>
          <a:p>
            <a:r>
              <a:rPr kumimoji="1" lang="ja-JP" altLang="en-US" sz="2800" dirty="0" smtClean="0"/>
              <a:t>メッセージ・レベル</a:t>
            </a:r>
            <a:endParaRPr kumimoji="1" lang="ja-JP" altLang="en-US" sz="2800" dirty="0"/>
          </a:p>
        </p:txBody>
      </p:sp>
      <p:sp>
        <p:nvSpPr>
          <p:cNvPr id="10" name="テキスト ボックス 9"/>
          <p:cNvSpPr txBox="1"/>
          <p:nvPr/>
        </p:nvSpPr>
        <p:spPr>
          <a:xfrm>
            <a:off x="7343530" y="3342640"/>
            <a:ext cx="3783684" cy="523220"/>
          </a:xfrm>
          <a:prstGeom prst="rect">
            <a:avLst/>
          </a:prstGeom>
          <a:noFill/>
        </p:spPr>
        <p:txBody>
          <a:bodyPr wrap="square" rtlCol="0">
            <a:spAutoFit/>
          </a:bodyPr>
          <a:lstStyle/>
          <a:p>
            <a:r>
              <a:rPr lang="ja-JP" altLang="en-US" sz="2800" dirty="0" smtClean="0"/>
              <a:t>ネットワー</a:t>
            </a:r>
            <a:r>
              <a:rPr lang="ja-JP" altLang="en-US" sz="2800" dirty="0"/>
              <a:t>ク</a:t>
            </a:r>
            <a:r>
              <a:rPr kumimoji="1" lang="ja-JP" altLang="en-US" sz="2800" dirty="0" smtClean="0"/>
              <a:t>・レベル</a:t>
            </a:r>
            <a:endParaRPr kumimoji="1" lang="ja-JP" altLang="en-US" sz="2800" dirty="0"/>
          </a:p>
        </p:txBody>
      </p:sp>
      <p:sp>
        <p:nvSpPr>
          <p:cNvPr id="9" name="テキスト ボックス 8"/>
          <p:cNvSpPr txBox="1"/>
          <p:nvPr/>
        </p:nvSpPr>
        <p:spPr>
          <a:xfrm>
            <a:off x="1594953" y="5688932"/>
            <a:ext cx="3702571" cy="369332"/>
          </a:xfrm>
          <a:prstGeom prst="rect">
            <a:avLst/>
          </a:prstGeom>
          <a:noFill/>
        </p:spPr>
        <p:txBody>
          <a:bodyPr wrap="square" rtlCol="0">
            <a:spAutoFit/>
          </a:bodyPr>
          <a:lstStyle/>
          <a:p>
            <a:r>
              <a:rPr lang="ja-JP" altLang="en-US" dirty="0" smtClean="0"/>
              <a:t>＊</a:t>
            </a:r>
            <a:r>
              <a:rPr lang="en-US" altLang="ja-JP" dirty="0" smtClean="0"/>
              <a:t>1</a:t>
            </a:r>
            <a:r>
              <a:rPr lang="ja-JP" altLang="en-US" dirty="0" smtClean="0"/>
              <a:t>対</a:t>
            </a:r>
            <a:r>
              <a:rPr lang="en-US" altLang="ja-JP" dirty="0" smtClean="0"/>
              <a:t>1</a:t>
            </a:r>
            <a:r>
              <a:rPr lang="ja-JP" altLang="en-US" dirty="0" smtClean="0"/>
              <a:t>で信頼性を確保！</a:t>
            </a:r>
            <a:endParaRPr kumimoji="1" lang="ja-JP" altLang="en-US" dirty="0"/>
          </a:p>
        </p:txBody>
      </p:sp>
      <p:sp>
        <p:nvSpPr>
          <p:cNvPr id="12" name="テキスト ボックス 11"/>
          <p:cNvSpPr txBox="1"/>
          <p:nvPr/>
        </p:nvSpPr>
        <p:spPr>
          <a:xfrm>
            <a:off x="7343530" y="5688932"/>
            <a:ext cx="3702571" cy="646331"/>
          </a:xfrm>
          <a:prstGeom prst="rect">
            <a:avLst/>
          </a:prstGeom>
          <a:noFill/>
        </p:spPr>
        <p:txBody>
          <a:bodyPr wrap="square" rtlCol="0">
            <a:spAutoFit/>
          </a:bodyPr>
          <a:lstStyle/>
          <a:p>
            <a:r>
              <a:rPr lang="ja-JP" altLang="en-US" dirty="0" smtClean="0"/>
              <a:t>＊クローズドの世界で信頼性</a:t>
            </a:r>
            <a:endParaRPr lang="en-US" altLang="ja-JP" dirty="0" smtClean="0"/>
          </a:p>
          <a:p>
            <a:r>
              <a:rPr lang="ja-JP" altLang="en-US" dirty="0" smtClean="0"/>
              <a:t>を確保！</a:t>
            </a:r>
            <a:endParaRPr kumimoji="1" lang="ja-JP" altLang="en-US" dirty="0"/>
          </a:p>
        </p:txBody>
      </p:sp>
    </p:spTree>
    <p:extLst>
      <p:ext uri="{BB962C8B-B14F-4D97-AF65-F5344CB8AC3E}">
        <p14:creationId xmlns:p14="http://schemas.microsoft.com/office/powerpoint/2010/main" val="29929173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096346" y="330441"/>
            <a:ext cx="7982373" cy="646331"/>
          </a:xfrm>
          <a:prstGeom prst="rect">
            <a:avLst/>
          </a:prstGeom>
          <a:noFill/>
        </p:spPr>
        <p:txBody>
          <a:bodyPr wrap="square" rtlCol="0">
            <a:spAutoFit/>
          </a:bodyPr>
          <a:lstStyle/>
          <a:p>
            <a:pPr algn="ctr"/>
            <a:r>
              <a:rPr kumimoji="1" lang="ja-JP" altLang="en-US" sz="3600" dirty="0" smtClean="0">
                <a:latin typeface="Century" panose="02040604050505020304" pitchFamily="18" charset="0"/>
              </a:rPr>
              <a:t>国際レベルの</a:t>
            </a:r>
            <a:r>
              <a:rPr kumimoji="1" lang="en-US" altLang="ja-JP" sz="3600" dirty="0" smtClean="0">
                <a:latin typeface="Century" panose="02040604050505020304" pitchFamily="18" charset="0"/>
              </a:rPr>
              <a:t>EDI</a:t>
            </a:r>
            <a:r>
              <a:rPr kumimoji="1" lang="ja-JP" altLang="en-US" sz="3600" dirty="0" smtClean="0">
                <a:latin typeface="Century" panose="02040604050505020304" pitchFamily="18" charset="0"/>
              </a:rPr>
              <a:t>：信頼性空間の確立</a:t>
            </a:r>
            <a:endParaRPr kumimoji="1" lang="ja-JP" altLang="en-US" sz="3600" dirty="0">
              <a:latin typeface="Century" panose="02040604050505020304" pitchFamily="18" charset="0"/>
            </a:endParaRPr>
          </a:p>
        </p:txBody>
      </p:sp>
      <p:cxnSp>
        <p:nvCxnSpPr>
          <p:cNvPr id="7" name="直線コネクタ 6"/>
          <p:cNvCxnSpPr/>
          <p:nvPr/>
        </p:nvCxnSpPr>
        <p:spPr>
          <a:xfrm>
            <a:off x="5857461" y="1484243"/>
            <a:ext cx="79513" cy="4757531"/>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a:off x="6002277" y="1484242"/>
            <a:ext cx="79513" cy="4757531"/>
          </a:xfrm>
          <a:prstGeom prst="line">
            <a:avLst/>
          </a:prstGeom>
          <a:ln w="63500"/>
        </p:spPr>
        <p:style>
          <a:lnRef idx="1">
            <a:schemeClr val="accent1"/>
          </a:lnRef>
          <a:fillRef idx="0">
            <a:schemeClr val="accent1"/>
          </a:fillRef>
          <a:effectRef idx="0">
            <a:schemeClr val="accent1"/>
          </a:effectRef>
          <a:fontRef idx="minor">
            <a:schemeClr val="tx1"/>
          </a:fontRef>
        </p:style>
      </p:cxnSp>
      <p:pic>
        <p:nvPicPr>
          <p:cNvPr id="4" name="図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30118" y="1601856"/>
            <a:ext cx="1223831" cy="833018"/>
          </a:xfrm>
          <a:prstGeom prst="rect">
            <a:avLst/>
          </a:prstGeom>
        </p:spPr>
      </p:pic>
      <p:pic>
        <p:nvPicPr>
          <p:cNvPr id="3" name="図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25373" y="3863007"/>
            <a:ext cx="1343688" cy="1343688"/>
          </a:xfrm>
          <a:prstGeom prst="rect">
            <a:avLst/>
          </a:prstGeom>
        </p:spPr>
      </p:pic>
      <p:sp>
        <p:nvSpPr>
          <p:cNvPr id="9" name="テキスト ボックス 8"/>
          <p:cNvSpPr txBox="1"/>
          <p:nvPr/>
        </p:nvSpPr>
        <p:spPr>
          <a:xfrm>
            <a:off x="5494826" y="6241773"/>
            <a:ext cx="1198880" cy="461665"/>
          </a:xfrm>
          <a:prstGeom prst="rect">
            <a:avLst/>
          </a:prstGeom>
          <a:noFill/>
        </p:spPr>
        <p:txBody>
          <a:bodyPr wrap="square" rtlCol="0">
            <a:spAutoFit/>
          </a:bodyPr>
          <a:lstStyle/>
          <a:p>
            <a:pPr algn="ctr"/>
            <a:r>
              <a:rPr kumimoji="1" lang="ja-JP" altLang="en-US" sz="2400" b="1" dirty="0" smtClean="0">
                <a:solidFill>
                  <a:srgbClr val="FF0000"/>
                </a:solidFill>
              </a:rPr>
              <a:t>国境</a:t>
            </a:r>
            <a:endParaRPr kumimoji="1" lang="ja-JP" altLang="en-US" sz="2400" b="1" dirty="0">
              <a:solidFill>
                <a:srgbClr val="FF0000"/>
              </a:solidFill>
            </a:endParaRPr>
          </a:p>
        </p:txBody>
      </p:sp>
      <p:sp>
        <p:nvSpPr>
          <p:cNvPr id="11" name="円弧 10"/>
          <p:cNvSpPr/>
          <p:nvPr/>
        </p:nvSpPr>
        <p:spPr>
          <a:xfrm rot="18900002">
            <a:off x="7170607" y="1773936"/>
            <a:ext cx="3874951" cy="3680463"/>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2" name="円弧 11"/>
          <p:cNvSpPr/>
          <p:nvPr/>
        </p:nvSpPr>
        <p:spPr>
          <a:xfrm rot="18900002">
            <a:off x="1038509" y="1773936"/>
            <a:ext cx="3874951" cy="3680463"/>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3" name="テキスト ボックス 12"/>
          <p:cNvSpPr txBox="1"/>
          <p:nvPr/>
        </p:nvSpPr>
        <p:spPr>
          <a:xfrm>
            <a:off x="2222450" y="2097521"/>
            <a:ext cx="1507067" cy="523220"/>
          </a:xfrm>
          <a:prstGeom prst="rect">
            <a:avLst/>
          </a:prstGeom>
          <a:noFill/>
        </p:spPr>
        <p:txBody>
          <a:bodyPr wrap="square" rtlCol="0">
            <a:spAutoFit/>
          </a:bodyPr>
          <a:lstStyle/>
          <a:p>
            <a:pPr algn="ctr"/>
            <a:r>
              <a:rPr kumimoji="1" lang="ja-JP" altLang="en-US" sz="2800" dirty="0" smtClean="0"/>
              <a:t>法制度</a:t>
            </a:r>
            <a:endParaRPr kumimoji="1" lang="ja-JP" altLang="en-US" sz="2800" dirty="0"/>
          </a:p>
        </p:txBody>
      </p:sp>
      <p:sp>
        <p:nvSpPr>
          <p:cNvPr id="14" name="テキスト ボックス 13"/>
          <p:cNvSpPr txBox="1"/>
          <p:nvPr/>
        </p:nvSpPr>
        <p:spPr>
          <a:xfrm>
            <a:off x="8482982" y="2149633"/>
            <a:ext cx="1507067" cy="523220"/>
          </a:xfrm>
          <a:prstGeom prst="rect">
            <a:avLst/>
          </a:prstGeom>
          <a:noFill/>
        </p:spPr>
        <p:txBody>
          <a:bodyPr wrap="square" rtlCol="0">
            <a:spAutoFit/>
          </a:bodyPr>
          <a:lstStyle/>
          <a:p>
            <a:pPr algn="ctr"/>
            <a:r>
              <a:rPr kumimoji="1" lang="ja-JP" altLang="en-US" sz="2800" dirty="0" smtClean="0"/>
              <a:t>法制度</a:t>
            </a:r>
            <a:endParaRPr kumimoji="1" lang="ja-JP" altLang="en-US" sz="2800" dirty="0"/>
          </a:p>
        </p:txBody>
      </p:sp>
      <p:sp>
        <p:nvSpPr>
          <p:cNvPr id="15" name="左右矢印 14"/>
          <p:cNvSpPr/>
          <p:nvPr/>
        </p:nvSpPr>
        <p:spPr>
          <a:xfrm>
            <a:off x="4182533" y="2411243"/>
            <a:ext cx="3793067" cy="619824"/>
          </a:xfrm>
          <a:prstGeom prst="lef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solidFill>
                  <a:schemeClr val="tx1"/>
                </a:solidFill>
              </a:rPr>
              <a:t>貿易円滑化協定</a:t>
            </a:r>
            <a:endParaRPr kumimoji="1" lang="ja-JP" altLang="en-US" sz="2800" dirty="0">
              <a:solidFill>
                <a:schemeClr val="tx1"/>
              </a:solidFill>
            </a:endParaRPr>
          </a:p>
        </p:txBody>
      </p:sp>
      <p:sp>
        <p:nvSpPr>
          <p:cNvPr id="16" name="円/楕円 15"/>
          <p:cNvSpPr/>
          <p:nvPr/>
        </p:nvSpPr>
        <p:spPr>
          <a:xfrm>
            <a:off x="1744133" y="3386667"/>
            <a:ext cx="8686800" cy="64346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tx1"/>
                </a:solidFill>
              </a:rPr>
              <a:t>国際標準技術（</a:t>
            </a:r>
            <a:r>
              <a:rPr lang="en-US" altLang="ja-JP" sz="2400" b="1" dirty="0" smtClean="0">
                <a:solidFill>
                  <a:schemeClr val="tx1"/>
                </a:solidFill>
              </a:rPr>
              <a:t>EDI</a:t>
            </a:r>
            <a:r>
              <a:rPr lang="ja-JP" altLang="en-US" sz="2400" b="1" dirty="0" err="1" smtClean="0">
                <a:solidFill>
                  <a:schemeClr val="tx1"/>
                </a:solidFill>
              </a:rPr>
              <a:t>、</a:t>
            </a:r>
            <a:r>
              <a:rPr lang="ja-JP" altLang="en-US" sz="2400" b="1" dirty="0" smtClean="0">
                <a:solidFill>
                  <a:schemeClr val="tx1"/>
                </a:solidFill>
              </a:rPr>
              <a:t>通信、セキュリテイ）</a:t>
            </a:r>
            <a:endParaRPr kumimoji="1" lang="en-US" altLang="ja-JP" sz="2400" b="1" dirty="0" smtClean="0">
              <a:solidFill>
                <a:schemeClr val="tx1"/>
              </a:solidFill>
            </a:endParaRPr>
          </a:p>
        </p:txBody>
      </p:sp>
      <p:sp>
        <p:nvSpPr>
          <p:cNvPr id="17" name="縦巻き 16"/>
          <p:cNvSpPr/>
          <p:nvPr/>
        </p:nvSpPr>
        <p:spPr>
          <a:xfrm>
            <a:off x="2291228" y="5276573"/>
            <a:ext cx="1369509" cy="965200"/>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認証局</a:t>
            </a:r>
            <a:endParaRPr kumimoji="1" lang="ja-JP" altLang="en-US" sz="2400" b="1" dirty="0"/>
          </a:p>
        </p:txBody>
      </p:sp>
      <p:sp>
        <p:nvSpPr>
          <p:cNvPr id="18" name="縦巻き 17"/>
          <p:cNvSpPr/>
          <p:nvPr/>
        </p:nvSpPr>
        <p:spPr>
          <a:xfrm>
            <a:off x="8416304" y="5276573"/>
            <a:ext cx="1369509" cy="965200"/>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認証局</a:t>
            </a:r>
            <a:endParaRPr kumimoji="1" lang="ja-JP" altLang="en-US" sz="2400" b="1" dirty="0"/>
          </a:p>
        </p:txBody>
      </p:sp>
      <p:sp>
        <p:nvSpPr>
          <p:cNvPr id="19" name="下矢印 18"/>
          <p:cNvSpPr/>
          <p:nvPr/>
        </p:nvSpPr>
        <p:spPr>
          <a:xfrm>
            <a:off x="2854960" y="2721155"/>
            <a:ext cx="311573" cy="6655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下矢印 19"/>
          <p:cNvSpPr/>
          <p:nvPr/>
        </p:nvSpPr>
        <p:spPr>
          <a:xfrm>
            <a:off x="9080728" y="2721155"/>
            <a:ext cx="311573" cy="6655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2" name="直線矢印コネクタ 21"/>
          <p:cNvCxnSpPr/>
          <p:nvPr/>
        </p:nvCxnSpPr>
        <p:spPr>
          <a:xfrm flipV="1">
            <a:off x="2854960" y="4030133"/>
            <a:ext cx="1327573" cy="11765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p:cNvCxnSpPr>
            <a:stCxn id="18" idx="0"/>
          </p:cNvCxnSpPr>
          <p:nvPr/>
        </p:nvCxnSpPr>
        <p:spPr>
          <a:xfrm flipH="1" flipV="1">
            <a:off x="7636933" y="4030133"/>
            <a:ext cx="1464126" cy="12464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左右矢印吹き出し 24"/>
          <p:cNvSpPr/>
          <p:nvPr/>
        </p:nvSpPr>
        <p:spPr>
          <a:xfrm>
            <a:off x="4041900" y="5474047"/>
            <a:ext cx="3793067" cy="474133"/>
          </a:xfrm>
          <a:prstGeom prst="leftRightArrowCallou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rPr>
              <a:t>相互認証</a:t>
            </a:r>
            <a:endParaRPr kumimoji="1" lang="ja-JP" altLang="en-US" b="1" dirty="0">
              <a:solidFill>
                <a:schemeClr val="tx1"/>
              </a:solidFill>
            </a:endParaRPr>
          </a:p>
        </p:txBody>
      </p:sp>
    </p:spTree>
    <p:extLst>
      <p:ext uri="{BB962C8B-B14F-4D97-AF65-F5344CB8AC3E}">
        <p14:creationId xmlns:p14="http://schemas.microsoft.com/office/powerpoint/2010/main" val="29863215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517913" y="689113"/>
            <a:ext cx="7328452" cy="646331"/>
          </a:xfrm>
          <a:prstGeom prst="rect">
            <a:avLst/>
          </a:prstGeom>
          <a:noFill/>
        </p:spPr>
        <p:txBody>
          <a:bodyPr wrap="square" rtlCol="0">
            <a:spAutoFit/>
          </a:bodyPr>
          <a:lstStyle/>
          <a:p>
            <a:pPr algn="ctr"/>
            <a:r>
              <a:rPr kumimoji="1" lang="en-US" altLang="ja-JP" sz="3600" dirty="0" smtClean="0">
                <a:latin typeface="Century" panose="02040604050505020304" pitchFamily="18" charset="0"/>
              </a:rPr>
              <a:t>EDI</a:t>
            </a:r>
            <a:r>
              <a:rPr kumimoji="1" lang="ja-JP" altLang="en-US" sz="3600" dirty="0" smtClean="0">
                <a:latin typeface="Century" panose="02040604050505020304" pitchFamily="18" charset="0"/>
              </a:rPr>
              <a:t>セキュリティ／</a:t>
            </a:r>
            <a:r>
              <a:rPr kumimoji="1" lang="en-US" altLang="ja-JP" sz="3600" dirty="0" smtClean="0">
                <a:latin typeface="Century" panose="02040604050505020304" pitchFamily="18" charset="0"/>
              </a:rPr>
              <a:t>IOT</a:t>
            </a:r>
            <a:r>
              <a:rPr kumimoji="1" lang="ja-JP" altLang="en-US" sz="3600" dirty="0" smtClean="0">
                <a:latin typeface="Century" panose="02040604050505020304" pitchFamily="18" charset="0"/>
              </a:rPr>
              <a:t>セキュリティ</a:t>
            </a:r>
            <a:endParaRPr kumimoji="1" lang="ja-JP" altLang="en-US" sz="3600" dirty="0">
              <a:latin typeface="Century" panose="02040604050505020304" pitchFamily="18" charset="0"/>
            </a:endParaRPr>
          </a:p>
        </p:txBody>
      </p:sp>
      <p:sp>
        <p:nvSpPr>
          <p:cNvPr id="3" name="テキスト ボックス 2"/>
          <p:cNvSpPr txBox="1"/>
          <p:nvPr/>
        </p:nvSpPr>
        <p:spPr>
          <a:xfrm>
            <a:off x="1643270" y="2887676"/>
            <a:ext cx="2888974" cy="1200329"/>
          </a:xfrm>
          <a:prstGeom prst="rect">
            <a:avLst/>
          </a:prstGeom>
          <a:noFill/>
          <a:ln>
            <a:solidFill>
              <a:schemeClr val="accent1"/>
            </a:solidFill>
          </a:ln>
        </p:spPr>
        <p:txBody>
          <a:bodyPr wrap="square" rtlCol="0">
            <a:spAutoFit/>
          </a:bodyPr>
          <a:lstStyle/>
          <a:p>
            <a:r>
              <a:rPr kumimoji="1" lang="en-US" altLang="ja-JP" sz="3600" dirty="0" smtClean="0"/>
              <a:t>Transaction</a:t>
            </a:r>
          </a:p>
          <a:p>
            <a:r>
              <a:rPr lang="en-US" altLang="ja-JP" sz="3600" dirty="0" smtClean="0"/>
              <a:t>Network</a:t>
            </a:r>
            <a:endParaRPr kumimoji="1" lang="ja-JP" altLang="en-US" sz="3600" dirty="0"/>
          </a:p>
        </p:txBody>
      </p:sp>
      <p:sp>
        <p:nvSpPr>
          <p:cNvPr id="4" name="テキスト ボックス 3"/>
          <p:cNvSpPr txBox="1"/>
          <p:nvPr/>
        </p:nvSpPr>
        <p:spPr>
          <a:xfrm>
            <a:off x="6738731" y="2610678"/>
            <a:ext cx="2888974" cy="1754326"/>
          </a:xfrm>
          <a:prstGeom prst="rect">
            <a:avLst/>
          </a:prstGeom>
          <a:noFill/>
          <a:ln>
            <a:solidFill>
              <a:schemeClr val="accent1"/>
            </a:solidFill>
          </a:ln>
        </p:spPr>
        <p:txBody>
          <a:bodyPr wrap="square" rtlCol="0">
            <a:spAutoFit/>
          </a:bodyPr>
          <a:lstStyle/>
          <a:p>
            <a:r>
              <a:rPr lang="en-US" altLang="ja-JP" sz="3600" dirty="0" smtClean="0"/>
              <a:t>Device</a:t>
            </a:r>
            <a:endParaRPr kumimoji="1" lang="en-US" altLang="ja-JP" sz="3600" dirty="0" smtClean="0"/>
          </a:p>
          <a:p>
            <a:r>
              <a:rPr lang="en-US" altLang="ja-JP" sz="3600" dirty="0" smtClean="0"/>
              <a:t>System</a:t>
            </a:r>
          </a:p>
          <a:p>
            <a:r>
              <a:rPr kumimoji="1" lang="en-US" altLang="ja-JP" sz="3600" dirty="0" smtClean="0"/>
              <a:t>Data Base</a:t>
            </a:r>
            <a:endParaRPr kumimoji="1" lang="ja-JP" altLang="en-US" sz="3600" dirty="0"/>
          </a:p>
        </p:txBody>
      </p:sp>
      <p:sp>
        <p:nvSpPr>
          <p:cNvPr id="5" name="加算記号 4"/>
          <p:cNvSpPr/>
          <p:nvPr/>
        </p:nvSpPr>
        <p:spPr>
          <a:xfrm>
            <a:off x="5080000" y="3081867"/>
            <a:ext cx="1102139" cy="778933"/>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1643270" y="2349068"/>
            <a:ext cx="2556197" cy="523220"/>
          </a:xfrm>
          <a:prstGeom prst="rect">
            <a:avLst/>
          </a:prstGeom>
          <a:noFill/>
        </p:spPr>
        <p:txBody>
          <a:bodyPr wrap="square" rtlCol="0">
            <a:spAutoFit/>
          </a:bodyPr>
          <a:lstStyle/>
          <a:p>
            <a:r>
              <a:rPr kumimoji="1" lang="en-US" altLang="ja-JP" sz="2800" dirty="0" smtClean="0"/>
              <a:t>EDI</a:t>
            </a:r>
            <a:r>
              <a:rPr kumimoji="1" lang="ja-JP" altLang="en-US" sz="2800" dirty="0" smtClean="0"/>
              <a:t>セキュリティ</a:t>
            </a:r>
            <a:endParaRPr kumimoji="1" lang="ja-JP" altLang="en-US" sz="2800" dirty="0"/>
          </a:p>
        </p:txBody>
      </p:sp>
      <p:sp>
        <p:nvSpPr>
          <p:cNvPr id="7" name="テキスト ボックス 6"/>
          <p:cNvSpPr txBox="1"/>
          <p:nvPr/>
        </p:nvSpPr>
        <p:spPr>
          <a:xfrm>
            <a:off x="6682410" y="2087458"/>
            <a:ext cx="2556197" cy="523220"/>
          </a:xfrm>
          <a:prstGeom prst="rect">
            <a:avLst/>
          </a:prstGeom>
          <a:noFill/>
        </p:spPr>
        <p:txBody>
          <a:bodyPr wrap="square" rtlCol="0">
            <a:spAutoFit/>
          </a:bodyPr>
          <a:lstStyle/>
          <a:p>
            <a:r>
              <a:rPr lang="en-US" altLang="ja-JP" sz="2800" dirty="0" smtClean="0"/>
              <a:t>IOT</a:t>
            </a:r>
            <a:r>
              <a:rPr kumimoji="1" lang="ja-JP" altLang="en-US" sz="2800" dirty="0" smtClean="0"/>
              <a:t>セキュリティ</a:t>
            </a:r>
            <a:endParaRPr kumimoji="1" lang="ja-JP" altLang="en-US" sz="2800" dirty="0"/>
          </a:p>
        </p:txBody>
      </p:sp>
      <p:sp>
        <p:nvSpPr>
          <p:cNvPr id="8" name="テキスト ボックス 7"/>
          <p:cNvSpPr txBox="1"/>
          <p:nvPr/>
        </p:nvSpPr>
        <p:spPr>
          <a:xfrm>
            <a:off x="1643270" y="4424520"/>
            <a:ext cx="2888974" cy="1569660"/>
          </a:xfrm>
          <a:prstGeom prst="rect">
            <a:avLst/>
          </a:prstGeom>
          <a:noFill/>
          <a:ln>
            <a:solidFill>
              <a:schemeClr val="accent1">
                <a:shade val="50000"/>
              </a:schemeClr>
            </a:solidFill>
          </a:ln>
        </p:spPr>
        <p:txBody>
          <a:bodyPr wrap="square" rtlCol="0">
            <a:spAutoFit/>
          </a:bodyPr>
          <a:lstStyle/>
          <a:p>
            <a:r>
              <a:rPr kumimoji="1" lang="ja-JP" altLang="en-US" sz="3200" dirty="0" smtClean="0"/>
              <a:t>覗かれる</a:t>
            </a:r>
            <a:endParaRPr kumimoji="1" lang="en-US" altLang="ja-JP" sz="3200" dirty="0" smtClean="0"/>
          </a:p>
          <a:p>
            <a:r>
              <a:rPr lang="ja-JP" altLang="en-US" sz="3200" dirty="0" smtClean="0"/>
              <a:t>騙される</a:t>
            </a:r>
            <a:endParaRPr lang="en-US" altLang="ja-JP" sz="3200" dirty="0" smtClean="0"/>
          </a:p>
          <a:p>
            <a:r>
              <a:rPr kumimoji="1" lang="ja-JP" altLang="en-US" sz="3200" dirty="0"/>
              <a:t>壊</a:t>
            </a:r>
            <a:r>
              <a:rPr kumimoji="1" lang="ja-JP" altLang="en-US" sz="3200" dirty="0" smtClean="0"/>
              <a:t>される</a:t>
            </a:r>
            <a:endParaRPr kumimoji="1" lang="ja-JP" altLang="en-US" sz="3200" dirty="0"/>
          </a:p>
        </p:txBody>
      </p:sp>
      <p:sp>
        <p:nvSpPr>
          <p:cNvPr id="9" name="テキスト ボックス 8"/>
          <p:cNvSpPr txBox="1"/>
          <p:nvPr/>
        </p:nvSpPr>
        <p:spPr>
          <a:xfrm>
            <a:off x="6738731" y="4888224"/>
            <a:ext cx="2888974" cy="584775"/>
          </a:xfrm>
          <a:prstGeom prst="rect">
            <a:avLst/>
          </a:prstGeom>
          <a:noFill/>
          <a:ln>
            <a:solidFill>
              <a:schemeClr val="accent1">
                <a:shade val="50000"/>
              </a:schemeClr>
            </a:solidFill>
          </a:ln>
        </p:spPr>
        <p:txBody>
          <a:bodyPr wrap="square" rtlCol="0">
            <a:spAutoFit/>
          </a:bodyPr>
          <a:lstStyle/>
          <a:p>
            <a:r>
              <a:rPr lang="ja-JP" altLang="en-US" sz="3200" dirty="0" smtClean="0"/>
              <a:t>操作される</a:t>
            </a:r>
            <a:endParaRPr kumimoji="1" lang="en-US" altLang="ja-JP" sz="3200" dirty="0" smtClean="0"/>
          </a:p>
        </p:txBody>
      </p:sp>
      <p:sp>
        <p:nvSpPr>
          <p:cNvPr id="10" name="加算記号 9"/>
          <p:cNvSpPr/>
          <p:nvPr/>
        </p:nvSpPr>
        <p:spPr>
          <a:xfrm>
            <a:off x="5080000" y="4882715"/>
            <a:ext cx="1102139" cy="778933"/>
          </a:xfrm>
          <a:prstGeom prst="mathPlu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7217551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088136" y="704088"/>
            <a:ext cx="10012680" cy="646331"/>
          </a:xfrm>
          <a:prstGeom prst="rect">
            <a:avLst/>
          </a:prstGeom>
          <a:noFill/>
        </p:spPr>
        <p:txBody>
          <a:bodyPr wrap="square" rtlCol="0">
            <a:spAutoFit/>
          </a:bodyPr>
          <a:lstStyle/>
          <a:p>
            <a:r>
              <a:rPr kumimoji="1" lang="en-US" altLang="ja-JP" sz="3600" dirty="0" smtClean="0">
                <a:solidFill>
                  <a:srgbClr val="0070C0"/>
                </a:solidFill>
                <a:latin typeface="Century" panose="02040604050505020304" pitchFamily="18" charset="0"/>
              </a:rPr>
              <a:t>2016</a:t>
            </a:r>
            <a:r>
              <a:rPr kumimoji="1" lang="ja-JP" altLang="en-US" sz="3600" dirty="0" smtClean="0">
                <a:solidFill>
                  <a:srgbClr val="0070C0"/>
                </a:solidFill>
                <a:latin typeface="Century" panose="02040604050505020304" pitchFamily="18" charset="0"/>
              </a:rPr>
              <a:t>年度国際／業界横断</a:t>
            </a:r>
            <a:r>
              <a:rPr kumimoji="1" lang="en-US" altLang="ja-JP" sz="3600" dirty="0" smtClean="0">
                <a:solidFill>
                  <a:srgbClr val="0070C0"/>
                </a:solidFill>
                <a:latin typeface="Century" panose="02040604050505020304" pitchFamily="18" charset="0"/>
              </a:rPr>
              <a:t>EDI TF </a:t>
            </a:r>
            <a:r>
              <a:rPr kumimoji="1" lang="ja-JP" altLang="en-US" sz="3600" dirty="0" smtClean="0">
                <a:solidFill>
                  <a:srgbClr val="0070C0"/>
                </a:solidFill>
                <a:latin typeface="Century" panose="02040604050505020304" pitchFamily="18" charset="0"/>
              </a:rPr>
              <a:t>基本戦略（案）</a:t>
            </a:r>
            <a:endParaRPr kumimoji="1" lang="ja-JP" altLang="en-US" sz="3600" dirty="0">
              <a:solidFill>
                <a:srgbClr val="0070C0"/>
              </a:solidFill>
              <a:latin typeface="Century" panose="02040604050505020304" pitchFamily="18" charset="0"/>
            </a:endParaRPr>
          </a:p>
        </p:txBody>
      </p:sp>
      <p:sp>
        <p:nvSpPr>
          <p:cNvPr id="3" name="テキスト ボックス 2"/>
          <p:cNvSpPr txBox="1"/>
          <p:nvPr/>
        </p:nvSpPr>
        <p:spPr>
          <a:xfrm>
            <a:off x="1389888" y="2157984"/>
            <a:ext cx="8887968" cy="2862322"/>
          </a:xfrm>
          <a:prstGeom prst="rect">
            <a:avLst/>
          </a:prstGeom>
          <a:noFill/>
        </p:spPr>
        <p:txBody>
          <a:bodyPr wrap="square" rtlCol="0">
            <a:spAutoFit/>
          </a:bodyPr>
          <a:lstStyle/>
          <a:p>
            <a:pPr marL="457200" indent="-457200">
              <a:buFont typeface="Wingdings" panose="05000000000000000000" pitchFamily="2" charset="2"/>
              <a:buChar char="Ø"/>
            </a:pPr>
            <a:r>
              <a:rPr kumimoji="1" lang="ja-JP" altLang="en-US" sz="3600" dirty="0" smtClean="0">
                <a:latin typeface="Century" panose="02040604050505020304" pitchFamily="18" charset="0"/>
              </a:rPr>
              <a:t>国際標準を旗印に、業界横断</a:t>
            </a:r>
            <a:r>
              <a:rPr kumimoji="1" lang="en-US" altLang="ja-JP" sz="3600" dirty="0" smtClean="0">
                <a:latin typeface="Century" panose="02040604050505020304" pitchFamily="18" charset="0"/>
              </a:rPr>
              <a:t>EDI</a:t>
            </a:r>
            <a:r>
              <a:rPr kumimoji="1" lang="ja-JP" altLang="en-US" sz="3600" dirty="0" smtClean="0">
                <a:latin typeface="Century" panose="02040604050505020304" pitchFamily="18" charset="0"/>
              </a:rPr>
              <a:t>の展開と海外へのリーチ</a:t>
            </a:r>
            <a:endParaRPr kumimoji="1" lang="en-US" altLang="ja-JP" sz="3600" dirty="0" smtClean="0">
              <a:latin typeface="Century" panose="02040604050505020304" pitchFamily="18" charset="0"/>
            </a:endParaRPr>
          </a:p>
          <a:p>
            <a:pPr marL="457200" indent="-457200">
              <a:buFont typeface="Wingdings" panose="05000000000000000000" pitchFamily="2" charset="2"/>
              <a:buChar char="Ø"/>
            </a:pPr>
            <a:endParaRPr lang="en-US" altLang="ja-JP" sz="3600" dirty="0">
              <a:latin typeface="Century" panose="02040604050505020304" pitchFamily="18" charset="0"/>
            </a:endParaRPr>
          </a:p>
          <a:p>
            <a:pPr marL="457200" indent="-457200">
              <a:buFont typeface="Wingdings" panose="05000000000000000000" pitchFamily="2" charset="2"/>
              <a:buChar char="Ø"/>
            </a:pPr>
            <a:r>
              <a:rPr kumimoji="1" lang="ja-JP" altLang="en-US" sz="3600" dirty="0" smtClean="0">
                <a:latin typeface="Century" panose="02040604050505020304" pitchFamily="18" charset="0"/>
              </a:rPr>
              <a:t>新技術を取り込む</a:t>
            </a:r>
            <a:r>
              <a:rPr kumimoji="1" lang="en-US" altLang="ja-JP" sz="3600" dirty="0" smtClean="0">
                <a:latin typeface="Century" panose="02040604050505020304" pitchFamily="18" charset="0"/>
              </a:rPr>
              <a:t>SIPS</a:t>
            </a:r>
            <a:r>
              <a:rPr kumimoji="1" lang="ja-JP" altLang="en-US" sz="3600" dirty="0" smtClean="0">
                <a:latin typeface="Century" panose="02040604050505020304" pitchFamily="18" charset="0"/>
              </a:rPr>
              <a:t>フレームワークの構築と展開</a:t>
            </a:r>
            <a:endParaRPr kumimoji="1" lang="ja-JP" altLang="en-US" sz="3600" dirty="0">
              <a:latin typeface="Century" panose="02040604050505020304" pitchFamily="18" charset="0"/>
            </a:endParaRPr>
          </a:p>
        </p:txBody>
      </p:sp>
    </p:spTree>
    <p:extLst>
      <p:ext uri="{BB962C8B-B14F-4D97-AF65-F5344CB8AC3E}">
        <p14:creationId xmlns:p14="http://schemas.microsoft.com/office/powerpoint/2010/main" val="1459887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955800" y="411697"/>
            <a:ext cx="7975600" cy="646331"/>
          </a:xfrm>
          <a:prstGeom prst="rect">
            <a:avLst/>
          </a:prstGeom>
          <a:noFill/>
        </p:spPr>
        <p:txBody>
          <a:bodyPr wrap="square" rtlCol="0">
            <a:spAutoFit/>
          </a:bodyPr>
          <a:lstStyle/>
          <a:p>
            <a:pPr algn="ctr"/>
            <a:r>
              <a:rPr kumimoji="1" lang="ja-JP" altLang="en-US" sz="3600" dirty="0" smtClean="0"/>
              <a:t>なぜ今、国際標準か？</a:t>
            </a:r>
            <a:endParaRPr kumimoji="1" lang="ja-JP" altLang="en-US" sz="3600" dirty="0"/>
          </a:p>
        </p:txBody>
      </p:sp>
      <p:pic>
        <p:nvPicPr>
          <p:cNvPr id="8" name="図 7"/>
          <p:cNvPicPr>
            <a:picLocks noChangeAspect="1"/>
          </p:cNvPicPr>
          <p:nvPr/>
        </p:nvPicPr>
        <p:blipFill>
          <a:blip r:embed="rId2"/>
          <a:stretch>
            <a:fillRect/>
          </a:stretch>
        </p:blipFill>
        <p:spPr>
          <a:xfrm>
            <a:off x="1211249" y="1236448"/>
            <a:ext cx="3174341" cy="1600330"/>
          </a:xfrm>
          <a:prstGeom prst="rect">
            <a:avLst/>
          </a:prstGeom>
        </p:spPr>
      </p:pic>
      <p:sp>
        <p:nvSpPr>
          <p:cNvPr id="9" name="円/楕円 8"/>
          <p:cNvSpPr/>
          <p:nvPr/>
        </p:nvSpPr>
        <p:spPr>
          <a:xfrm>
            <a:off x="1595094" y="3878612"/>
            <a:ext cx="2406650" cy="232509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b="1" dirty="0" smtClean="0"/>
              <a:t>国内</a:t>
            </a:r>
            <a:endParaRPr kumimoji="1" lang="en-US" altLang="ja-JP" sz="3600" b="1" dirty="0" smtClean="0"/>
          </a:p>
          <a:p>
            <a:pPr algn="ctr"/>
            <a:r>
              <a:rPr kumimoji="1" lang="ja-JP" altLang="en-US" sz="3600" b="1" dirty="0" smtClean="0"/>
              <a:t>統一</a:t>
            </a:r>
            <a:endParaRPr kumimoji="1" lang="ja-JP" altLang="en-US" sz="3600" b="1" dirty="0"/>
          </a:p>
        </p:txBody>
      </p:sp>
      <p:pic>
        <p:nvPicPr>
          <p:cNvPr id="10" name="Picture 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80865" y="2298701"/>
            <a:ext cx="6279335" cy="41540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下矢印 10"/>
          <p:cNvSpPr/>
          <p:nvPr/>
        </p:nvSpPr>
        <p:spPr>
          <a:xfrm>
            <a:off x="2188819" y="3015198"/>
            <a:ext cx="1219200" cy="673100"/>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右矢印 11"/>
          <p:cNvSpPr/>
          <p:nvPr/>
        </p:nvSpPr>
        <p:spPr>
          <a:xfrm>
            <a:off x="4385590" y="4661647"/>
            <a:ext cx="939445" cy="1075765"/>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7151297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小波 11"/>
          <p:cNvSpPr/>
          <p:nvPr/>
        </p:nvSpPr>
        <p:spPr>
          <a:xfrm>
            <a:off x="5783160" y="5261651"/>
            <a:ext cx="2547991" cy="945223"/>
          </a:xfrm>
          <a:prstGeom prst="doubleWave">
            <a:avLst/>
          </a:prstGeom>
          <a:solidFill>
            <a:srgbClr val="F7593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dirty="0">
              <a:solidFill>
                <a:schemeClr val="tx1"/>
              </a:solidFill>
            </a:endParaRPr>
          </a:p>
        </p:txBody>
      </p:sp>
      <p:sp>
        <p:nvSpPr>
          <p:cNvPr id="11" name="小波 10"/>
          <p:cNvSpPr/>
          <p:nvPr/>
        </p:nvSpPr>
        <p:spPr>
          <a:xfrm>
            <a:off x="5425673" y="5021493"/>
            <a:ext cx="2547991" cy="945223"/>
          </a:xfrm>
          <a:prstGeom prst="doubleWave">
            <a:avLst/>
          </a:prstGeom>
          <a:solidFill>
            <a:srgbClr val="F7593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dirty="0">
              <a:solidFill>
                <a:schemeClr val="tx1"/>
              </a:solidFill>
            </a:endParaRPr>
          </a:p>
        </p:txBody>
      </p:sp>
      <p:sp>
        <p:nvSpPr>
          <p:cNvPr id="2" name="スライド番号プレースホルダー 1"/>
          <p:cNvSpPr>
            <a:spLocks noGrp="1"/>
          </p:cNvSpPr>
          <p:nvPr>
            <p:ph type="sldNum" sz="quarter" idx="12"/>
          </p:nvPr>
        </p:nvSpPr>
        <p:spPr/>
        <p:txBody>
          <a:bodyPr/>
          <a:lstStyle/>
          <a:p>
            <a:fld id="{A64C0F06-6F51-45F5-A288-6C6ADB76C166}" type="slidenum">
              <a:rPr kumimoji="1" lang="ja-JP" altLang="en-US" smtClean="0"/>
              <a:t>4</a:t>
            </a:fld>
            <a:endParaRPr kumimoji="1" lang="ja-JP" altLang="en-US"/>
          </a:p>
        </p:txBody>
      </p:sp>
      <p:sp>
        <p:nvSpPr>
          <p:cNvPr id="3" name="テキスト ボックス 2"/>
          <p:cNvSpPr txBox="1"/>
          <p:nvPr/>
        </p:nvSpPr>
        <p:spPr>
          <a:xfrm>
            <a:off x="3071664" y="323960"/>
            <a:ext cx="5994666" cy="584775"/>
          </a:xfrm>
          <a:prstGeom prst="rect">
            <a:avLst/>
          </a:prstGeom>
          <a:noFill/>
        </p:spPr>
        <p:txBody>
          <a:bodyPr wrap="square" rtlCol="0">
            <a:spAutoFit/>
          </a:bodyPr>
          <a:lstStyle/>
          <a:p>
            <a:pPr algn="ctr"/>
            <a:r>
              <a:rPr lang="ja-JP" altLang="en-US" sz="3200" dirty="0" smtClean="0">
                <a:latin typeface="Century" panose="02040604050505020304" pitchFamily="18" charset="0"/>
              </a:rPr>
              <a:t>業界（業務領域）固有要求に対応</a:t>
            </a:r>
            <a:endParaRPr lang="ja-JP" altLang="en-US" sz="3200" dirty="0">
              <a:latin typeface="Century" panose="02040604050505020304" pitchFamily="18" charset="0"/>
            </a:endParaRPr>
          </a:p>
        </p:txBody>
      </p:sp>
      <p:sp>
        <p:nvSpPr>
          <p:cNvPr id="4" name="横巻き 3"/>
          <p:cNvSpPr/>
          <p:nvPr/>
        </p:nvSpPr>
        <p:spPr>
          <a:xfrm>
            <a:off x="4356243" y="1356188"/>
            <a:ext cx="3688422" cy="1304818"/>
          </a:xfrm>
          <a:prstGeom prst="horizontalScroll">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solidFill>
                  <a:schemeClr val="tx1"/>
                </a:solidFill>
              </a:rPr>
              <a:t>業界共通仕様</a:t>
            </a:r>
            <a:endParaRPr kumimoji="1" lang="en-US" altLang="ja-JP" sz="3200" dirty="0" smtClean="0">
              <a:solidFill>
                <a:schemeClr val="tx1"/>
              </a:solidFill>
            </a:endParaRPr>
          </a:p>
          <a:p>
            <a:pPr algn="ctr"/>
            <a:r>
              <a:rPr lang="ja-JP" altLang="en-US" sz="3200" dirty="0" smtClean="0">
                <a:solidFill>
                  <a:schemeClr val="tx1"/>
                </a:solidFill>
              </a:rPr>
              <a:t>（参照仕様）</a:t>
            </a:r>
            <a:endParaRPr kumimoji="1" lang="ja-JP" altLang="en-US" sz="3200" dirty="0">
              <a:solidFill>
                <a:schemeClr val="tx1"/>
              </a:solidFill>
            </a:endParaRPr>
          </a:p>
        </p:txBody>
      </p:sp>
      <p:sp>
        <p:nvSpPr>
          <p:cNvPr id="10" name="小波 9"/>
          <p:cNvSpPr/>
          <p:nvPr/>
        </p:nvSpPr>
        <p:spPr>
          <a:xfrm>
            <a:off x="5068186" y="4751797"/>
            <a:ext cx="2547991" cy="945223"/>
          </a:xfrm>
          <a:prstGeom prst="doubleWave">
            <a:avLst/>
          </a:prstGeom>
          <a:solidFill>
            <a:srgbClr val="F7593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dirty="0">
              <a:solidFill>
                <a:schemeClr val="tx1"/>
              </a:solidFill>
            </a:endParaRPr>
          </a:p>
        </p:txBody>
      </p:sp>
      <p:sp>
        <p:nvSpPr>
          <p:cNvPr id="5" name="小波 4"/>
          <p:cNvSpPr/>
          <p:nvPr/>
        </p:nvSpPr>
        <p:spPr>
          <a:xfrm>
            <a:off x="4674740" y="4469258"/>
            <a:ext cx="2547991" cy="945223"/>
          </a:xfrm>
          <a:prstGeom prst="doubleWave">
            <a:avLst/>
          </a:prstGeom>
          <a:solidFill>
            <a:srgbClr val="F7593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dirty="0">
              <a:solidFill>
                <a:schemeClr val="tx1"/>
              </a:solidFill>
            </a:endParaRPr>
          </a:p>
        </p:txBody>
      </p:sp>
      <p:sp>
        <p:nvSpPr>
          <p:cNvPr id="6" name="小波 5"/>
          <p:cNvSpPr/>
          <p:nvPr/>
        </p:nvSpPr>
        <p:spPr>
          <a:xfrm>
            <a:off x="4281294" y="4171308"/>
            <a:ext cx="2547991" cy="945223"/>
          </a:xfrm>
          <a:prstGeom prst="doubleWave">
            <a:avLst/>
          </a:prstGeom>
          <a:solidFill>
            <a:srgbClr val="F75939">
              <a:alpha val="9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業界固有仕様</a:t>
            </a:r>
            <a:endParaRPr kumimoji="1" lang="en-US" altLang="ja-JP" sz="2400" dirty="0" smtClean="0">
              <a:solidFill>
                <a:schemeClr val="tx1"/>
              </a:solidFill>
            </a:endParaRPr>
          </a:p>
          <a:p>
            <a:pPr algn="ctr"/>
            <a:r>
              <a:rPr lang="ja-JP" altLang="en-US" sz="2400" dirty="0" smtClean="0">
                <a:solidFill>
                  <a:schemeClr val="tx1"/>
                </a:solidFill>
              </a:rPr>
              <a:t>（実装仕様）</a:t>
            </a:r>
            <a:endParaRPr kumimoji="1" lang="ja-JP" altLang="en-US" sz="2400" dirty="0">
              <a:solidFill>
                <a:schemeClr val="tx1"/>
              </a:solidFill>
            </a:endParaRPr>
          </a:p>
        </p:txBody>
      </p:sp>
      <p:cxnSp>
        <p:nvCxnSpPr>
          <p:cNvPr id="14" name="直線矢印コネクタ 13"/>
          <p:cNvCxnSpPr/>
          <p:nvPr/>
        </p:nvCxnSpPr>
        <p:spPr>
          <a:xfrm flipH="1">
            <a:off x="4859676" y="2517169"/>
            <a:ext cx="565997" cy="16541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p:cNvCxnSpPr/>
          <p:nvPr/>
        </p:nvCxnSpPr>
        <p:spPr>
          <a:xfrm>
            <a:off x="6513816" y="2506629"/>
            <a:ext cx="544530" cy="20968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直線矢印コネクタ 19"/>
          <p:cNvCxnSpPr/>
          <p:nvPr/>
        </p:nvCxnSpPr>
        <p:spPr>
          <a:xfrm>
            <a:off x="6858593" y="2516715"/>
            <a:ext cx="607690" cy="22808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直線矢印コネクタ 21"/>
          <p:cNvCxnSpPr/>
          <p:nvPr/>
        </p:nvCxnSpPr>
        <p:spPr>
          <a:xfrm>
            <a:off x="7222731" y="2517169"/>
            <a:ext cx="661928" cy="25993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p:cNvCxnSpPr/>
          <p:nvPr/>
        </p:nvCxnSpPr>
        <p:spPr>
          <a:xfrm>
            <a:off x="7616177" y="2506629"/>
            <a:ext cx="590683" cy="28359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フローチャート: 磁気ディスク 24"/>
          <p:cNvSpPr/>
          <p:nvPr/>
        </p:nvSpPr>
        <p:spPr>
          <a:xfrm>
            <a:off x="2027633" y="1456360"/>
            <a:ext cx="1366463" cy="3565133"/>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国連</a:t>
            </a:r>
            <a:endParaRPr kumimoji="1" lang="en-US" altLang="ja-JP" dirty="0" smtClean="0"/>
          </a:p>
          <a:p>
            <a:pPr algn="ctr"/>
            <a:r>
              <a:rPr lang="en-US" altLang="ja-JP" dirty="0" smtClean="0"/>
              <a:t>CEFACT</a:t>
            </a:r>
          </a:p>
          <a:p>
            <a:pPr algn="ctr"/>
            <a:r>
              <a:rPr kumimoji="1" lang="ja-JP" altLang="en-US" dirty="0" smtClean="0"/>
              <a:t>共通辞書</a:t>
            </a:r>
            <a:endParaRPr kumimoji="1" lang="en-US" altLang="ja-JP" dirty="0" smtClean="0"/>
          </a:p>
          <a:p>
            <a:pPr algn="ctr"/>
            <a:r>
              <a:rPr lang="en-US" altLang="ja-JP" dirty="0" smtClean="0"/>
              <a:t>( CCL )</a:t>
            </a:r>
            <a:endParaRPr kumimoji="1" lang="ja-JP" altLang="en-US" dirty="0"/>
          </a:p>
        </p:txBody>
      </p:sp>
      <p:sp>
        <p:nvSpPr>
          <p:cNvPr id="26" name="右矢印 25"/>
          <p:cNvSpPr/>
          <p:nvPr/>
        </p:nvSpPr>
        <p:spPr>
          <a:xfrm>
            <a:off x="3447437" y="2008597"/>
            <a:ext cx="833857" cy="19007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右矢印 26"/>
          <p:cNvSpPr/>
          <p:nvPr/>
        </p:nvSpPr>
        <p:spPr>
          <a:xfrm>
            <a:off x="3447436" y="4374221"/>
            <a:ext cx="833857" cy="19007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曲折矢印 27"/>
          <p:cNvSpPr/>
          <p:nvPr/>
        </p:nvSpPr>
        <p:spPr>
          <a:xfrm rot="16200000">
            <a:off x="3435420" y="4460266"/>
            <a:ext cx="733089" cy="2279810"/>
          </a:xfrm>
          <a:prstGeom prst="bentArrow">
            <a:avLst>
              <a:gd name="adj1" fmla="val 25000"/>
              <a:gd name="adj2" fmla="val 30907"/>
              <a:gd name="adj3" fmla="val 25000"/>
              <a:gd name="adj4" fmla="val 43750"/>
            </a:avLst>
          </a:prstGeom>
          <a:solidFill>
            <a:srgbClr val="F7593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9" name="テキスト ボックス 28"/>
          <p:cNvSpPr txBox="1"/>
          <p:nvPr/>
        </p:nvSpPr>
        <p:spPr>
          <a:xfrm>
            <a:off x="4541178" y="3000054"/>
            <a:ext cx="3432486" cy="461665"/>
          </a:xfrm>
          <a:prstGeom prst="rect">
            <a:avLst/>
          </a:prstGeom>
          <a:noFill/>
        </p:spPr>
        <p:txBody>
          <a:bodyPr wrap="square" rtlCol="0">
            <a:spAutoFit/>
          </a:bodyPr>
          <a:lstStyle/>
          <a:p>
            <a:pPr algn="ctr"/>
            <a:r>
              <a:rPr kumimoji="1" lang="ja-JP" altLang="en-US" sz="2400" dirty="0" smtClean="0"/>
              <a:t>業務領域ごとに設計</a:t>
            </a:r>
            <a:endParaRPr kumimoji="1" lang="ja-JP" altLang="en-US" sz="2400" dirty="0"/>
          </a:p>
        </p:txBody>
      </p:sp>
      <p:pic>
        <p:nvPicPr>
          <p:cNvPr id="30" name="図 2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097833" y="4179136"/>
            <a:ext cx="2066808" cy="2326852"/>
          </a:xfrm>
          <a:prstGeom prst="rect">
            <a:avLst/>
          </a:prstGeom>
        </p:spPr>
      </p:pic>
      <p:sp>
        <p:nvSpPr>
          <p:cNvPr id="31" name="右矢印 30"/>
          <p:cNvSpPr/>
          <p:nvPr/>
        </p:nvSpPr>
        <p:spPr>
          <a:xfrm>
            <a:off x="8531495" y="5021493"/>
            <a:ext cx="936355" cy="857060"/>
          </a:xfrm>
          <a:prstGeom prst="rightArrow">
            <a:avLst/>
          </a:prstGeom>
          <a:solidFill>
            <a:srgbClr val="F75939">
              <a:alpha val="29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rPr>
              <a:t>実装</a:t>
            </a:r>
            <a:endParaRPr kumimoji="1" lang="ja-JP" altLang="en-US" b="1" dirty="0">
              <a:solidFill>
                <a:schemeClr val="tx1"/>
              </a:solidFill>
            </a:endParaRPr>
          </a:p>
        </p:txBody>
      </p:sp>
      <p:sp>
        <p:nvSpPr>
          <p:cNvPr id="32" name="テキスト ボックス 31"/>
          <p:cNvSpPr txBox="1"/>
          <p:nvPr/>
        </p:nvSpPr>
        <p:spPr>
          <a:xfrm>
            <a:off x="3525848" y="1691414"/>
            <a:ext cx="698643" cy="369332"/>
          </a:xfrm>
          <a:prstGeom prst="rect">
            <a:avLst/>
          </a:prstGeom>
          <a:noFill/>
        </p:spPr>
        <p:txBody>
          <a:bodyPr wrap="square" rtlCol="0">
            <a:spAutoFit/>
          </a:bodyPr>
          <a:lstStyle/>
          <a:p>
            <a:r>
              <a:rPr kumimoji="1" lang="ja-JP" altLang="en-US" dirty="0" smtClean="0"/>
              <a:t>準拠</a:t>
            </a:r>
            <a:endParaRPr kumimoji="1" lang="ja-JP" altLang="en-US" dirty="0"/>
          </a:p>
        </p:txBody>
      </p:sp>
      <p:sp>
        <p:nvSpPr>
          <p:cNvPr id="33" name="テキスト ボックス 32"/>
          <p:cNvSpPr txBox="1"/>
          <p:nvPr/>
        </p:nvSpPr>
        <p:spPr>
          <a:xfrm>
            <a:off x="3506563" y="4083489"/>
            <a:ext cx="698643" cy="369332"/>
          </a:xfrm>
          <a:prstGeom prst="rect">
            <a:avLst/>
          </a:prstGeom>
          <a:noFill/>
        </p:spPr>
        <p:txBody>
          <a:bodyPr wrap="square" rtlCol="0">
            <a:spAutoFit/>
          </a:bodyPr>
          <a:lstStyle/>
          <a:p>
            <a:r>
              <a:rPr kumimoji="1" lang="ja-JP" altLang="en-US" dirty="0" smtClean="0"/>
              <a:t>準拠</a:t>
            </a:r>
            <a:endParaRPr kumimoji="1" lang="ja-JP" altLang="en-US" dirty="0"/>
          </a:p>
        </p:txBody>
      </p:sp>
      <p:sp>
        <p:nvSpPr>
          <p:cNvPr id="34" name="テキスト ボックス 33"/>
          <p:cNvSpPr txBox="1"/>
          <p:nvPr/>
        </p:nvSpPr>
        <p:spPr>
          <a:xfrm>
            <a:off x="3248743" y="5450023"/>
            <a:ext cx="1351048" cy="369332"/>
          </a:xfrm>
          <a:prstGeom prst="rect">
            <a:avLst/>
          </a:prstGeom>
          <a:noFill/>
        </p:spPr>
        <p:txBody>
          <a:bodyPr wrap="square" rtlCol="0">
            <a:spAutoFit/>
          </a:bodyPr>
          <a:lstStyle/>
          <a:p>
            <a:r>
              <a:rPr kumimoji="1" lang="ja-JP" altLang="en-US" dirty="0" smtClean="0"/>
              <a:t>追加要求</a:t>
            </a:r>
            <a:endParaRPr kumimoji="1" lang="ja-JP" altLang="en-US" dirty="0"/>
          </a:p>
        </p:txBody>
      </p:sp>
      <p:sp>
        <p:nvSpPr>
          <p:cNvPr id="7" name="円/楕円 6"/>
          <p:cNvSpPr/>
          <p:nvPr/>
        </p:nvSpPr>
        <p:spPr>
          <a:xfrm>
            <a:off x="9881616" y="1304611"/>
            <a:ext cx="1472184" cy="13563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円/楕円 7"/>
          <p:cNvSpPr/>
          <p:nvPr/>
        </p:nvSpPr>
        <p:spPr>
          <a:xfrm>
            <a:off x="10055352" y="1484738"/>
            <a:ext cx="1124712" cy="99614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円/楕円 8"/>
          <p:cNvSpPr/>
          <p:nvPr/>
        </p:nvSpPr>
        <p:spPr>
          <a:xfrm>
            <a:off x="10251948" y="1641192"/>
            <a:ext cx="731520" cy="68323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p:cNvSpPr txBox="1"/>
          <p:nvPr/>
        </p:nvSpPr>
        <p:spPr>
          <a:xfrm>
            <a:off x="9291320" y="1146184"/>
            <a:ext cx="690880" cy="338554"/>
          </a:xfrm>
          <a:prstGeom prst="rect">
            <a:avLst/>
          </a:prstGeom>
          <a:noFill/>
        </p:spPr>
        <p:txBody>
          <a:bodyPr wrap="square" rtlCol="0">
            <a:spAutoFit/>
          </a:bodyPr>
          <a:lstStyle/>
          <a:p>
            <a:r>
              <a:rPr kumimoji="1" lang="ja-JP" altLang="en-US" sz="1600" b="1" dirty="0" smtClean="0"/>
              <a:t>標準</a:t>
            </a:r>
            <a:endParaRPr kumimoji="1" lang="ja-JP" altLang="en-US" sz="1600" b="1" dirty="0"/>
          </a:p>
        </p:txBody>
      </p:sp>
      <p:sp>
        <p:nvSpPr>
          <p:cNvPr id="35" name="テキスト ボックス 34"/>
          <p:cNvSpPr txBox="1"/>
          <p:nvPr/>
        </p:nvSpPr>
        <p:spPr>
          <a:xfrm>
            <a:off x="10921492" y="969574"/>
            <a:ext cx="690880" cy="338554"/>
          </a:xfrm>
          <a:prstGeom prst="rect">
            <a:avLst/>
          </a:prstGeom>
          <a:noFill/>
        </p:spPr>
        <p:txBody>
          <a:bodyPr wrap="square" rtlCol="0">
            <a:spAutoFit/>
          </a:bodyPr>
          <a:lstStyle/>
          <a:p>
            <a:r>
              <a:rPr lang="ja-JP" altLang="en-US" sz="1600" b="1" dirty="0"/>
              <a:t>参照</a:t>
            </a:r>
            <a:endParaRPr kumimoji="1" lang="ja-JP" altLang="en-US" sz="1600" b="1" dirty="0"/>
          </a:p>
        </p:txBody>
      </p:sp>
      <p:sp>
        <p:nvSpPr>
          <p:cNvPr id="36" name="テキスト ボックス 35"/>
          <p:cNvSpPr txBox="1"/>
          <p:nvPr/>
        </p:nvSpPr>
        <p:spPr>
          <a:xfrm>
            <a:off x="11180064" y="2518553"/>
            <a:ext cx="690880" cy="338554"/>
          </a:xfrm>
          <a:prstGeom prst="rect">
            <a:avLst/>
          </a:prstGeom>
          <a:noFill/>
        </p:spPr>
        <p:txBody>
          <a:bodyPr wrap="square" rtlCol="0">
            <a:spAutoFit/>
          </a:bodyPr>
          <a:lstStyle/>
          <a:p>
            <a:r>
              <a:rPr lang="ja-JP" altLang="en-US" sz="1600" b="1" dirty="0"/>
              <a:t>実装</a:t>
            </a:r>
            <a:endParaRPr kumimoji="1" lang="ja-JP" altLang="en-US" sz="1600" b="1" dirty="0"/>
          </a:p>
        </p:txBody>
      </p:sp>
      <p:cxnSp>
        <p:nvCxnSpPr>
          <p:cNvPr id="16" name="直線コネクタ 15"/>
          <p:cNvCxnSpPr>
            <a:stCxn id="13" idx="2"/>
          </p:cNvCxnSpPr>
          <p:nvPr/>
        </p:nvCxnSpPr>
        <p:spPr>
          <a:xfrm>
            <a:off x="9636760" y="1484738"/>
            <a:ext cx="345440" cy="15645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a:stCxn id="35" idx="2"/>
          </p:cNvCxnSpPr>
          <p:nvPr/>
        </p:nvCxnSpPr>
        <p:spPr>
          <a:xfrm flipH="1">
            <a:off x="10718800" y="1308128"/>
            <a:ext cx="548132" cy="48003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直線コネクタ 22"/>
          <p:cNvCxnSpPr>
            <a:endCxn id="36" idx="1"/>
          </p:cNvCxnSpPr>
          <p:nvPr/>
        </p:nvCxnSpPr>
        <p:spPr>
          <a:xfrm>
            <a:off x="10840720" y="2324424"/>
            <a:ext cx="339344" cy="36340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03114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705100" y="279400"/>
            <a:ext cx="7150100" cy="646331"/>
          </a:xfrm>
          <a:prstGeom prst="rect">
            <a:avLst/>
          </a:prstGeom>
          <a:noFill/>
        </p:spPr>
        <p:txBody>
          <a:bodyPr wrap="square" rtlCol="0">
            <a:spAutoFit/>
          </a:bodyPr>
          <a:lstStyle/>
          <a:p>
            <a:pPr algn="ctr"/>
            <a:r>
              <a:rPr kumimoji="1" lang="ja-JP" altLang="en-US" sz="3600" dirty="0" smtClean="0"/>
              <a:t>スケジューリング・サプライチェーン</a:t>
            </a:r>
            <a:endParaRPr kumimoji="1" lang="ja-JP" altLang="en-US" sz="3600" dirty="0"/>
          </a:p>
        </p:txBody>
      </p:sp>
      <p:sp>
        <p:nvSpPr>
          <p:cNvPr id="3" name="角丸四角形 2"/>
          <p:cNvSpPr/>
          <p:nvPr/>
        </p:nvSpPr>
        <p:spPr>
          <a:xfrm>
            <a:off x="1193800" y="1524000"/>
            <a:ext cx="4724400" cy="1701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t>欧州航空機製造業界</a:t>
            </a:r>
            <a:endParaRPr lang="en-US" altLang="ja-JP" sz="2800" dirty="0"/>
          </a:p>
          <a:p>
            <a:pPr algn="ctr"/>
            <a:r>
              <a:rPr kumimoji="1" lang="ja-JP" altLang="en-US" sz="2800" dirty="0" smtClean="0"/>
              <a:t>のスケジューリングプロセス</a:t>
            </a:r>
            <a:endParaRPr kumimoji="1" lang="ja-JP" altLang="en-US" sz="2800" dirty="0"/>
          </a:p>
        </p:txBody>
      </p:sp>
      <p:sp>
        <p:nvSpPr>
          <p:cNvPr id="5" name="角丸四角形 4"/>
          <p:cNvSpPr/>
          <p:nvPr/>
        </p:nvSpPr>
        <p:spPr>
          <a:xfrm>
            <a:off x="6280150" y="1524000"/>
            <a:ext cx="4724400" cy="1701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smtClean="0"/>
              <a:t>日本の自動車部品</a:t>
            </a:r>
            <a:r>
              <a:rPr kumimoji="1" lang="ja-JP" altLang="en-US" sz="2800" dirty="0" smtClean="0"/>
              <a:t>製造業界</a:t>
            </a:r>
            <a:endParaRPr lang="en-US" altLang="ja-JP" sz="2800" dirty="0"/>
          </a:p>
          <a:p>
            <a:pPr algn="ctr"/>
            <a:r>
              <a:rPr kumimoji="1" lang="ja-JP" altLang="en-US" sz="2800" dirty="0" smtClean="0"/>
              <a:t>のジャストインプロセス</a:t>
            </a:r>
            <a:endParaRPr kumimoji="1" lang="ja-JP" altLang="en-US" sz="2800" dirty="0"/>
          </a:p>
        </p:txBody>
      </p:sp>
      <p:sp>
        <p:nvSpPr>
          <p:cNvPr id="4" name="テキスト ボックス 3"/>
          <p:cNvSpPr txBox="1"/>
          <p:nvPr/>
        </p:nvSpPr>
        <p:spPr>
          <a:xfrm>
            <a:off x="2552700" y="4533900"/>
            <a:ext cx="7073900" cy="1200329"/>
          </a:xfrm>
          <a:prstGeom prst="rect">
            <a:avLst/>
          </a:prstGeom>
          <a:solidFill>
            <a:srgbClr val="FFFF00"/>
          </a:solidFill>
        </p:spPr>
        <p:txBody>
          <a:bodyPr wrap="square" rtlCol="0">
            <a:spAutoFit/>
          </a:bodyPr>
          <a:lstStyle/>
          <a:p>
            <a:pPr algn="ctr"/>
            <a:r>
              <a:rPr kumimoji="1" lang="ja-JP" altLang="en-US" sz="3600" dirty="0" smtClean="0"/>
              <a:t>スケジューリング・サプライチェーンの世界統合標準の策定開始</a:t>
            </a:r>
            <a:endParaRPr kumimoji="1" lang="ja-JP" altLang="en-US" sz="3600" dirty="0"/>
          </a:p>
        </p:txBody>
      </p:sp>
      <p:sp>
        <p:nvSpPr>
          <p:cNvPr id="6" name="下矢印 5"/>
          <p:cNvSpPr/>
          <p:nvPr/>
        </p:nvSpPr>
        <p:spPr>
          <a:xfrm>
            <a:off x="3556000" y="3388659"/>
            <a:ext cx="854635" cy="98611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下矢印 7"/>
          <p:cNvSpPr/>
          <p:nvPr/>
        </p:nvSpPr>
        <p:spPr>
          <a:xfrm>
            <a:off x="7509436" y="3388659"/>
            <a:ext cx="854635" cy="98611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4776714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673352" y="438912"/>
            <a:ext cx="9171432" cy="646331"/>
          </a:xfrm>
          <a:prstGeom prst="rect">
            <a:avLst/>
          </a:prstGeom>
          <a:noFill/>
        </p:spPr>
        <p:txBody>
          <a:bodyPr wrap="square" rtlCol="0">
            <a:spAutoFit/>
          </a:bodyPr>
          <a:lstStyle/>
          <a:p>
            <a:pPr algn="ctr"/>
            <a:r>
              <a:rPr kumimoji="1" lang="ja-JP" altLang="en-US" sz="3600" dirty="0" smtClean="0"/>
              <a:t>平成２８年度　経済産業省の</a:t>
            </a:r>
            <a:r>
              <a:rPr kumimoji="1" lang="en-US" altLang="ja-JP" sz="3600" dirty="0" smtClean="0"/>
              <a:t>IT</a:t>
            </a:r>
            <a:r>
              <a:rPr kumimoji="1" lang="ja-JP" altLang="en-US" sz="3600" dirty="0" smtClean="0"/>
              <a:t>関連施策</a:t>
            </a:r>
            <a:endParaRPr kumimoji="1" lang="ja-JP" altLang="en-US" sz="3600" dirty="0"/>
          </a:p>
        </p:txBody>
      </p:sp>
      <p:sp>
        <p:nvSpPr>
          <p:cNvPr id="3" name="テキスト ボックス 2"/>
          <p:cNvSpPr txBox="1"/>
          <p:nvPr/>
        </p:nvSpPr>
        <p:spPr>
          <a:xfrm>
            <a:off x="640080" y="1384757"/>
            <a:ext cx="11623040" cy="584775"/>
          </a:xfrm>
          <a:prstGeom prst="rect">
            <a:avLst/>
          </a:prstGeom>
          <a:noFill/>
        </p:spPr>
        <p:txBody>
          <a:bodyPr wrap="square" rtlCol="0">
            <a:spAutoFit/>
          </a:bodyPr>
          <a:lstStyle/>
          <a:p>
            <a:r>
              <a:rPr kumimoji="1" lang="ja-JP" altLang="en-US" sz="3200" dirty="0" smtClean="0"/>
              <a:t>イノベーションによる成長実現　</a:t>
            </a:r>
            <a:r>
              <a:rPr kumimoji="1" lang="ja-JP" altLang="en-US" sz="3200" dirty="0" err="1" smtClean="0"/>
              <a:t>ー</a:t>
            </a:r>
            <a:r>
              <a:rPr kumimoji="1" lang="ja-JP" altLang="en-US" sz="3200" dirty="0" smtClean="0"/>
              <a:t>未来投資による生産性革命</a:t>
            </a:r>
            <a:r>
              <a:rPr kumimoji="1" lang="ja-JP" altLang="en-US" sz="3200" dirty="0" err="1" smtClean="0"/>
              <a:t>ー</a:t>
            </a:r>
            <a:endParaRPr kumimoji="1" lang="ja-JP" altLang="en-US" sz="3200" dirty="0"/>
          </a:p>
        </p:txBody>
      </p:sp>
      <p:sp>
        <p:nvSpPr>
          <p:cNvPr id="4" name="テキスト ボックス 3"/>
          <p:cNvSpPr txBox="1"/>
          <p:nvPr/>
        </p:nvSpPr>
        <p:spPr>
          <a:xfrm>
            <a:off x="1188720" y="1969532"/>
            <a:ext cx="10140696" cy="4062651"/>
          </a:xfrm>
          <a:prstGeom prst="rect">
            <a:avLst/>
          </a:prstGeom>
          <a:solidFill>
            <a:srgbClr val="FFFF00"/>
          </a:solidFill>
        </p:spPr>
        <p:txBody>
          <a:bodyPr wrap="square" rtlCol="0">
            <a:spAutoFit/>
          </a:bodyPr>
          <a:lstStyle/>
          <a:p>
            <a:r>
              <a:rPr kumimoji="1" lang="ja-JP" altLang="en-US" sz="2400" dirty="0" smtClean="0"/>
              <a:t>（１）</a:t>
            </a:r>
            <a:r>
              <a:rPr kumimoji="1" lang="en-US" altLang="ja-JP" sz="2400" dirty="0" smtClean="0"/>
              <a:t>IT</a:t>
            </a:r>
            <a:r>
              <a:rPr kumimoji="1" lang="ja-JP" altLang="en-US" sz="2400" dirty="0" smtClean="0"/>
              <a:t>による産業構造・経済社会の革新</a:t>
            </a:r>
            <a:endParaRPr kumimoji="1" lang="en-US" altLang="ja-JP" sz="2400" dirty="0" smtClean="0"/>
          </a:p>
          <a:p>
            <a:pPr lvl="1"/>
            <a:r>
              <a:rPr lang="en-US" altLang="ja-JP" dirty="0" smtClean="0"/>
              <a:t>AI</a:t>
            </a:r>
            <a:r>
              <a:rPr lang="ja-JP" altLang="en-US" dirty="0" err="1" smtClean="0"/>
              <a:t>、</a:t>
            </a:r>
            <a:r>
              <a:rPr lang="ja-JP" altLang="en-US" dirty="0" smtClean="0"/>
              <a:t>ビッグデータ、</a:t>
            </a:r>
            <a:r>
              <a:rPr lang="en-US" altLang="ja-JP" dirty="0" smtClean="0"/>
              <a:t>IOT</a:t>
            </a:r>
            <a:r>
              <a:rPr lang="ja-JP" altLang="en-US" dirty="0" smtClean="0"/>
              <a:t>などの新たな情報技術がもたらす大変革の先陣を切り、次世代の産業構造への転換を図る。また、マイナンバーの普及・民間活用を進める。</a:t>
            </a:r>
            <a:endParaRPr lang="en-US" altLang="ja-JP" dirty="0" smtClean="0"/>
          </a:p>
          <a:p>
            <a:pPr lvl="1"/>
            <a:endParaRPr lang="en-US" altLang="ja-JP" dirty="0" smtClean="0"/>
          </a:p>
          <a:p>
            <a:r>
              <a:rPr kumimoji="1" lang="ja-JP" altLang="en-US" sz="2400" dirty="0" smtClean="0"/>
              <a:t>（２）イノベーションの担い手の強靭化</a:t>
            </a:r>
            <a:endParaRPr kumimoji="1" lang="en-US" altLang="ja-JP" sz="2400" dirty="0" smtClean="0"/>
          </a:p>
          <a:p>
            <a:pPr lvl="1"/>
            <a:r>
              <a:rPr lang="ja-JP" altLang="en-US" dirty="0" smtClean="0"/>
              <a:t>多層な主体（含む中小・地域中核企業）がイノベーションを起こす構造を作り出す</a:t>
            </a:r>
            <a:endParaRPr lang="en-US" altLang="ja-JP" dirty="0" smtClean="0"/>
          </a:p>
          <a:p>
            <a:pPr lvl="1"/>
            <a:endParaRPr lang="en-US" altLang="ja-JP" dirty="0" smtClean="0"/>
          </a:p>
          <a:p>
            <a:r>
              <a:rPr kumimoji="1" lang="ja-JP" altLang="en-US" sz="2400" dirty="0" smtClean="0"/>
              <a:t>（３）未来への投資促進に向けた官民協働</a:t>
            </a:r>
            <a:endParaRPr kumimoji="1" lang="en-US" altLang="ja-JP" sz="2400" dirty="0" smtClean="0"/>
          </a:p>
          <a:p>
            <a:pPr lvl="1"/>
            <a:r>
              <a:rPr lang="ja-JP" altLang="en-US" dirty="0" smtClean="0"/>
              <a:t>次代のイノベーション創出に向けた設備・技術・人材への投資を促進する</a:t>
            </a:r>
            <a:endParaRPr lang="en-US" altLang="ja-JP" dirty="0" smtClean="0"/>
          </a:p>
          <a:p>
            <a:pPr lvl="1"/>
            <a:endParaRPr lang="en-US" altLang="ja-JP" dirty="0" smtClean="0"/>
          </a:p>
          <a:p>
            <a:r>
              <a:rPr kumimoji="1" lang="ja-JP" altLang="en-US" sz="2400" dirty="0" smtClean="0"/>
              <a:t>（４）内なる国際化／</a:t>
            </a:r>
            <a:r>
              <a:rPr kumimoji="1" lang="en-US" altLang="ja-JP" sz="2400" dirty="0" smtClean="0"/>
              <a:t>2020</a:t>
            </a:r>
            <a:r>
              <a:rPr kumimoji="1" lang="ja-JP" altLang="en-US" sz="2400" dirty="0" smtClean="0"/>
              <a:t>年東京オリンピック・パラリンピック競技大会に向けて</a:t>
            </a:r>
            <a:endParaRPr kumimoji="1" lang="en-US" altLang="ja-JP" sz="2400" dirty="0" smtClean="0"/>
          </a:p>
          <a:p>
            <a:pPr lvl="1"/>
            <a:r>
              <a:rPr lang="ja-JP" altLang="en-US" dirty="0" smtClean="0"/>
              <a:t>我が国を事業環境・生活環境双方から世界向けに徹底的に開き、異文化受容性を高め、世界のヒト・モノ・カネ・情報が集まるイノベーション拠点とする</a:t>
            </a:r>
            <a:endParaRPr kumimoji="1" lang="ja-JP" altLang="en-US" dirty="0"/>
          </a:p>
        </p:txBody>
      </p:sp>
    </p:spTree>
    <p:extLst>
      <p:ext uri="{BB962C8B-B14F-4D97-AF65-F5344CB8AC3E}">
        <p14:creationId xmlns:p14="http://schemas.microsoft.com/office/powerpoint/2010/main" val="36473644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p:cNvSpPr/>
          <p:nvPr/>
        </p:nvSpPr>
        <p:spPr>
          <a:xfrm>
            <a:off x="8030509" y="862231"/>
            <a:ext cx="2223247" cy="5323416"/>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p:cNvSpPr/>
          <p:nvPr/>
        </p:nvSpPr>
        <p:spPr>
          <a:xfrm>
            <a:off x="1219200" y="862231"/>
            <a:ext cx="2223247" cy="5323416"/>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p:cNvSpPr txBox="1"/>
          <p:nvPr/>
        </p:nvSpPr>
        <p:spPr>
          <a:xfrm>
            <a:off x="2032000" y="94565"/>
            <a:ext cx="7543800" cy="646331"/>
          </a:xfrm>
          <a:prstGeom prst="rect">
            <a:avLst/>
          </a:prstGeom>
          <a:noFill/>
        </p:spPr>
        <p:txBody>
          <a:bodyPr wrap="square" rtlCol="0">
            <a:spAutoFit/>
          </a:bodyPr>
          <a:lstStyle/>
          <a:p>
            <a:pPr algn="ctr"/>
            <a:r>
              <a:rPr kumimoji="1" lang="en-US" altLang="ja-JP" sz="3600" dirty="0" smtClean="0">
                <a:latin typeface="Century" panose="02040604050505020304" pitchFamily="18" charset="0"/>
              </a:rPr>
              <a:t>SIPS</a:t>
            </a:r>
            <a:r>
              <a:rPr kumimoji="1" lang="ja-JP" altLang="en-US" sz="3600" dirty="0" smtClean="0">
                <a:latin typeface="Century" panose="02040604050505020304" pitchFamily="18" charset="0"/>
              </a:rPr>
              <a:t>：</a:t>
            </a:r>
            <a:r>
              <a:rPr kumimoji="1" lang="ja-JP" altLang="en-US" sz="3600" dirty="0" smtClean="0"/>
              <a:t>業務連携フレームワーク</a:t>
            </a:r>
            <a:endParaRPr kumimoji="1" lang="ja-JP" altLang="en-US" sz="3600" dirty="0"/>
          </a:p>
        </p:txBody>
      </p:sp>
      <p:sp>
        <p:nvSpPr>
          <p:cNvPr id="4" name="正方形/長方形 3"/>
          <p:cNvSpPr/>
          <p:nvPr/>
        </p:nvSpPr>
        <p:spPr>
          <a:xfrm>
            <a:off x="4279900" y="1727200"/>
            <a:ext cx="3048000" cy="660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t>決済</a:t>
            </a:r>
            <a:endParaRPr kumimoji="1" lang="ja-JP" altLang="en-US" sz="3200" dirty="0"/>
          </a:p>
        </p:txBody>
      </p:sp>
      <p:sp>
        <p:nvSpPr>
          <p:cNvPr id="5" name="正方形/長方形 4"/>
          <p:cNvSpPr/>
          <p:nvPr/>
        </p:nvSpPr>
        <p:spPr>
          <a:xfrm>
            <a:off x="4279900" y="3009900"/>
            <a:ext cx="3048000" cy="660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smtClean="0"/>
              <a:t>商取引</a:t>
            </a:r>
            <a:endParaRPr kumimoji="1" lang="ja-JP" altLang="en-US" sz="3200" dirty="0"/>
          </a:p>
        </p:txBody>
      </p:sp>
      <p:sp>
        <p:nvSpPr>
          <p:cNvPr id="6" name="正方形/長方形 5"/>
          <p:cNvSpPr/>
          <p:nvPr/>
        </p:nvSpPr>
        <p:spPr>
          <a:xfrm>
            <a:off x="4279900" y="4076700"/>
            <a:ext cx="3048000" cy="660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b="1" dirty="0" smtClean="0"/>
              <a:t>スケジューリン</a:t>
            </a:r>
            <a:r>
              <a:rPr lang="ja-JP" altLang="en-US" sz="2800" b="1" dirty="0"/>
              <a:t>グ</a:t>
            </a:r>
            <a:endParaRPr kumimoji="1" lang="ja-JP" altLang="en-US" sz="2800" b="1" dirty="0"/>
          </a:p>
        </p:txBody>
      </p:sp>
      <p:sp>
        <p:nvSpPr>
          <p:cNvPr id="7" name="正方形/長方形 6"/>
          <p:cNvSpPr/>
          <p:nvPr/>
        </p:nvSpPr>
        <p:spPr>
          <a:xfrm>
            <a:off x="4279900" y="5289550"/>
            <a:ext cx="3048000" cy="660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smtClean="0"/>
              <a:t>製造連携</a:t>
            </a:r>
            <a:endParaRPr kumimoji="1" lang="ja-JP" altLang="en-US" sz="3200" dirty="0"/>
          </a:p>
        </p:txBody>
      </p:sp>
      <p:sp>
        <p:nvSpPr>
          <p:cNvPr id="3" name="角丸四角形 2"/>
          <p:cNvSpPr/>
          <p:nvPr/>
        </p:nvSpPr>
        <p:spPr>
          <a:xfrm>
            <a:off x="1381312" y="2794000"/>
            <a:ext cx="1841500" cy="876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見積</a:t>
            </a:r>
            <a:r>
              <a:rPr lang="ja-JP" altLang="en-US" dirty="0" smtClean="0">
                <a:solidFill>
                  <a:schemeClr val="tx1"/>
                </a:solidFill>
              </a:rPr>
              <a:t>管理</a:t>
            </a:r>
            <a:endParaRPr lang="en-US" altLang="ja-JP" dirty="0" smtClean="0">
              <a:solidFill>
                <a:schemeClr val="tx1"/>
              </a:solidFill>
            </a:endParaRPr>
          </a:p>
          <a:p>
            <a:pPr algn="ctr"/>
            <a:r>
              <a:rPr lang="ja-JP" altLang="en-US" dirty="0" smtClean="0">
                <a:solidFill>
                  <a:schemeClr val="tx1"/>
                </a:solidFill>
              </a:rPr>
              <a:t>販売管理</a:t>
            </a:r>
            <a:endParaRPr kumimoji="1" lang="en-US" altLang="ja-JP" dirty="0" smtClean="0">
              <a:solidFill>
                <a:schemeClr val="tx1"/>
              </a:solidFill>
            </a:endParaRPr>
          </a:p>
          <a:p>
            <a:pPr algn="ctr"/>
            <a:r>
              <a:rPr lang="ja-JP" altLang="en-US" dirty="0" smtClean="0">
                <a:solidFill>
                  <a:schemeClr val="tx1"/>
                </a:solidFill>
              </a:rPr>
              <a:t>請求管理</a:t>
            </a:r>
            <a:endParaRPr lang="en-US" altLang="ja-JP" dirty="0" smtClean="0">
              <a:solidFill>
                <a:schemeClr val="tx1"/>
              </a:solidFill>
            </a:endParaRPr>
          </a:p>
        </p:txBody>
      </p:sp>
      <p:sp>
        <p:nvSpPr>
          <p:cNvPr id="8" name="角丸四角形 7"/>
          <p:cNvSpPr/>
          <p:nvPr/>
        </p:nvSpPr>
        <p:spPr>
          <a:xfrm>
            <a:off x="1381312" y="5073650"/>
            <a:ext cx="1841500" cy="876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chemeClr val="tx1"/>
                </a:solidFill>
              </a:rPr>
              <a:t>製造設備</a:t>
            </a:r>
            <a:endParaRPr lang="en-US" altLang="ja-JP" dirty="0" smtClean="0">
              <a:solidFill>
                <a:schemeClr val="tx1"/>
              </a:solidFill>
            </a:endParaRPr>
          </a:p>
          <a:p>
            <a:pPr algn="ctr"/>
            <a:r>
              <a:rPr kumimoji="1" lang="ja-JP" altLang="en-US" dirty="0">
                <a:solidFill>
                  <a:schemeClr val="tx1"/>
                </a:solidFill>
              </a:rPr>
              <a:t>制御</a:t>
            </a:r>
            <a:endParaRPr kumimoji="1" lang="en-US" altLang="ja-JP" dirty="0" smtClean="0">
              <a:solidFill>
                <a:schemeClr val="tx1"/>
              </a:solidFill>
            </a:endParaRPr>
          </a:p>
        </p:txBody>
      </p:sp>
      <p:sp>
        <p:nvSpPr>
          <p:cNvPr id="9" name="角丸四角形 8"/>
          <p:cNvSpPr/>
          <p:nvPr/>
        </p:nvSpPr>
        <p:spPr>
          <a:xfrm>
            <a:off x="1381312" y="3968750"/>
            <a:ext cx="1841500" cy="876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chemeClr val="tx1"/>
                </a:solidFill>
              </a:rPr>
              <a:t>設計</a:t>
            </a:r>
            <a:r>
              <a:rPr lang="ja-JP" altLang="en-US" dirty="0">
                <a:solidFill>
                  <a:schemeClr val="tx1"/>
                </a:solidFill>
              </a:rPr>
              <a:t>管理</a:t>
            </a:r>
            <a:endParaRPr kumimoji="1" lang="en-US" altLang="ja-JP" dirty="0" smtClean="0">
              <a:solidFill>
                <a:schemeClr val="tx1"/>
              </a:solidFill>
            </a:endParaRPr>
          </a:p>
          <a:p>
            <a:pPr algn="ctr"/>
            <a:r>
              <a:rPr lang="ja-JP" altLang="en-US" dirty="0">
                <a:solidFill>
                  <a:schemeClr val="tx1"/>
                </a:solidFill>
              </a:rPr>
              <a:t>生産</a:t>
            </a:r>
            <a:r>
              <a:rPr lang="ja-JP" altLang="en-US" dirty="0" smtClean="0">
                <a:solidFill>
                  <a:schemeClr val="tx1"/>
                </a:solidFill>
              </a:rPr>
              <a:t>管理</a:t>
            </a:r>
            <a:endParaRPr lang="en-US" altLang="ja-JP" dirty="0" smtClean="0">
              <a:solidFill>
                <a:schemeClr val="tx1"/>
              </a:solidFill>
            </a:endParaRPr>
          </a:p>
          <a:p>
            <a:pPr algn="ctr"/>
            <a:r>
              <a:rPr lang="ja-JP" altLang="en-US" dirty="0">
                <a:solidFill>
                  <a:schemeClr val="tx1"/>
                </a:solidFill>
              </a:rPr>
              <a:t>品質</a:t>
            </a:r>
            <a:r>
              <a:rPr lang="ja-JP" altLang="en-US" dirty="0" smtClean="0">
                <a:solidFill>
                  <a:schemeClr val="tx1"/>
                </a:solidFill>
              </a:rPr>
              <a:t>管理</a:t>
            </a:r>
            <a:endParaRPr kumimoji="1" lang="ja-JP" altLang="en-US" dirty="0">
              <a:solidFill>
                <a:schemeClr val="tx1"/>
              </a:solidFill>
            </a:endParaRPr>
          </a:p>
        </p:txBody>
      </p:sp>
      <p:sp>
        <p:nvSpPr>
          <p:cNvPr id="10" name="角丸四角形 9"/>
          <p:cNvSpPr/>
          <p:nvPr/>
        </p:nvSpPr>
        <p:spPr>
          <a:xfrm>
            <a:off x="1381312" y="1619250"/>
            <a:ext cx="1841500" cy="876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原価管理</a:t>
            </a:r>
            <a:endParaRPr kumimoji="1" lang="en-US" altLang="ja-JP" dirty="0" smtClean="0">
              <a:solidFill>
                <a:schemeClr val="tx1"/>
              </a:solidFill>
            </a:endParaRPr>
          </a:p>
          <a:p>
            <a:pPr algn="ctr"/>
            <a:r>
              <a:rPr lang="ja-JP" altLang="en-US" dirty="0" smtClean="0">
                <a:solidFill>
                  <a:schemeClr val="tx1"/>
                </a:solidFill>
              </a:rPr>
              <a:t>予算管理</a:t>
            </a:r>
            <a:endParaRPr lang="en-US" altLang="ja-JP" dirty="0" smtClean="0">
              <a:solidFill>
                <a:schemeClr val="tx1"/>
              </a:solidFill>
            </a:endParaRPr>
          </a:p>
          <a:p>
            <a:pPr algn="ctr"/>
            <a:r>
              <a:rPr lang="ja-JP" altLang="en-US" dirty="0" smtClean="0">
                <a:solidFill>
                  <a:schemeClr val="tx1"/>
                </a:solidFill>
              </a:rPr>
              <a:t>会計管理</a:t>
            </a:r>
            <a:endParaRPr kumimoji="1" lang="ja-JP" altLang="en-US" dirty="0">
              <a:solidFill>
                <a:schemeClr val="tx1"/>
              </a:solidFill>
            </a:endParaRPr>
          </a:p>
        </p:txBody>
      </p:sp>
      <p:sp>
        <p:nvSpPr>
          <p:cNvPr id="11" name="角丸四角形 10"/>
          <p:cNvSpPr/>
          <p:nvPr/>
        </p:nvSpPr>
        <p:spPr>
          <a:xfrm>
            <a:off x="8221383" y="2794000"/>
            <a:ext cx="1841500" cy="876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chemeClr val="tx1"/>
                </a:solidFill>
              </a:rPr>
              <a:t>引合管理</a:t>
            </a:r>
            <a:endParaRPr lang="en-US" altLang="ja-JP" dirty="0" smtClean="0">
              <a:solidFill>
                <a:schemeClr val="tx1"/>
              </a:solidFill>
            </a:endParaRPr>
          </a:p>
          <a:p>
            <a:pPr algn="ctr"/>
            <a:r>
              <a:rPr lang="ja-JP" altLang="en-US" dirty="0">
                <a:solidFill>
                  <a:schemeClr val="tx1"/>
                </a:solidFill>
              </a:rPr>
              <a:t>購買</a:t>
            </a:r>
            <a:r>
              <a:rPr lang="ja-JP" altLang="en-US" dirty="0" smtClean="0">
                <a:solidFill>
                  <a:schemeClr val="tx1"/>
                </a:solidFill>
              </a:rPr>
              <a:t>管理</a:t>
            </a:r>
            <a:endParaRPr kumimoji="1" lang="en-US" altLang="ja-JP" dirty="0" smtClean="0">
              <a:solidFill>
                <a:schemeClr val="tx1"/>
              </a:solidFill>
            </a:endParaRPr>
          </a:p>
          <a:p>
            <a:pPr algn="ctr"/>
            <a:r>
              <a:rPr lang="ja-JP" altLang="en-US" dirty="0">
                <a:solidFill>
                  <a:schemeClr val="tx1"/>
                </a:solidFill>
              </a:rPr>
              <a:t>支払</a:t>
            </a:r>
            <a:r>
              <a:rPr lang="ja-JP" altLang="en-US" dirty="0" smtClean="0">
                <a:solidFill>
                  <a:schemeClr val="tx1"/>
                </a:solidFill>
              </a:rPr>
              <a:t>管理</a:t>
            </a:r>
            <a:endParaRPr lang="en-US" altLang="ja-JP" dirty="0" smtClean="0">
              <a:solidFill>
                <a:schemeClr val="tx1"/>
              </a:solidFill>
            </a:endParaRPr>
          </a:p>
        </p:txBody>
      </p:sp>
      <p:sp>
        <p:nvSpPr>
          <p:cNvPr id="12" name="角丸四角形 11"/>
          <p:cNvSpPr/>
          <p:nvPr/>
        </p:nvSpPr>
        <p:spPr>
          <a:xfrm>
            <a:off x="8221383" y="5073650"/>
            <a:ext cx="1841500" cy="876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chemeClr val="tx1"/>
                </a:solidFill>
              </a:rPr>
              <a:t>製造設備</a:t>
            </a:r>
            <a:endParaRPr lang="en-US" altLang="ja-JP" dirty="0" smtClean="0">
              <a:solidFill>
                <a:schemeClr val="tx1"/>
              </a:solidFill>
            </a:endParaRPr>
          </a:p>
          <a:p>
            <a:pPr algn="ctr"/>
            <a:r>
              <a:rPr kumimoji="1" lang="ja-JP" altLang="en-US" dirty="0">
                <a:solidFill>
                  <a:schemeClr val="tx1"/>
                </a:solidFill>
              </a:rPr>
              <a:t>制御</a:t>
            </a:r>
            <a:endParaRPr kumimoji="1" lang="en-US" altLang="ja-JP" dirty="0" smtClean="0">
              <a:solidFill>
                <a:schemeClr val="tx1"/>
              </a:solidFill>
            </a:endParaRPr>
          </a:p>
        </p:txBody>
      </p:sp>
      <p:sp>
        <p:nvSpPr>
          <p:cNvPr id="13" name="角丸四角形 12"/>
          <p:cNvSpPr/>
          <p:nvPr/>
        </p:nvSpPr>
        <p:spPr>
          <a:xfrm>
            <a:off x="8221383" y="3968750"/>
            <a:ext cx="1841500" cy="876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chemeClr val="tx1"/>
                </a:solidFill>
              </a:rPr>
              <a:t>設計</a:t>
            </a:r>
            <a:r>
              <a:rPr lang="ja-JP" altLang="en-US" dirty="0">
                <a:solidFill>
                  <a:schemeClr val="tx1"/>
                </a:solidFill>
              </a:rPr>
              <a:t>管理</a:t>
            </a:r>
            <a:endParaRPr kumimoji="1" lang="en-US" altLang="ja-JP" dirty="0" smtClean="0">
              <a:solidFill>
                <a:schemeClr val="tx1"/>
              </a:solidFill>
            </a:endParaRPr>
          </a:p>
          <a:p>
            <a:pPr algn="ctr"/>
            <a:r>
              <a:rPr lang="ja-JP" altLang="en-US" dirty="0">
                <a:solidFill>
                  <a:schemeClr val="tx1"/>
                </a:solidFill>
              </a:rPr>
              <a:t>工程</a:t>
            </a:r>
            <a:r>
              <a:rPr lang="ja-JP" altLang="en-US" dirty="0" smtClean="0">
                <a:solidFill>
                  <a:schemeClr val="tx1"/>
                </a:solidFill>
              </a:rPr>
              <a:t>管理</a:t>
            </a:r>
            <a:endParaRPr lang="en-US" altLang="ja-JP" dirty="0" smtClean="0">
              <a:solidFill>
                <a:schemeClr val="tx1"/>
              </a:solidFill>
            </a:endParaRPr>
          </a:p>
          <a:p>
            <a:pPr algn="ctr"/>
            <a:r>
              <a:rPr lang="ja-JP" altLang="en-US" dirty="0">
                <a:solidFill>
                  <a:schemeClr val="tx1"/>
                </a:solidFill>
              </a:rPr>
              <a:t>品質</a:t>
            </a:r>
            <a:r>
              <a:rPr lang="ja-JP" altLang="en-US" dirty="0" smtClean="0">
                <a:solidFill>
                  <a:schemeClr val="tx1"/>
                </a:solidFill>
              </a:rPr>
              <a:t>管理</a:t>
            </a:r>
            <a:endParaRPr kumimoji="1" lang="ja-JP" altLang="en-US" dirty="0">
              <a:solidFill>
                <a:schemeClr val="tx1"/>
              </a:solidFill>
            </a:endParaRPr>
          </a:p>
        </p:txBody>
      </p:sp>
      <p:sp>
        <p:nvSpPr>
          <p:cNvPr id="14" name="角丸四角形 13"/>
          <p:cNvSpPr/>
          <p:nvPr/>
        </p:nvSpPr>
        <p:spPr>
          <a:xfrm>
            <a:off x="8221383" y="1619250"/>
            <a:ext cx="1841500" cy="876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原価管理</a:t>
            </a:r>
            <a:endParaRPr kumimoji="1" lang="en-US" altLang="ja-JP" dirty="0" smtClean="0">
              <a:solidFill>
                <a:schemeClr val="tx1"/>
              </a:solidFill>
            </a:endParaRPr>
          </a:p>
          <a:p>
            <a:pPr algn="ctr"/>
            <a:r>
              <a:rPr lang="ja-JP" altLang="en-US" dirty="0" smtClean="0">
                <a:solidFill>
                  <a:schemeClr val="tx1"/>
                </a:solidFill>
              </a:rPr>
              <a:t>予算管理</a:t>
            </a:r>
            <a:endParaRPr lang="en-US" altLang="ja-JP" dirty="0" smtClean="0">
              <a:solidFill>
                <a:schemeClr val="tx1"/>
              </a:solidFill>
            </a:endParaRPr>
          </a:p>
          <a:p>
            <a:pPr algn="ctr"/>
            <a:r>
              <a:rPr lang="ja-JP" altLang="en-US" dirty="0" smtClean="0">
                <a:solidFill>
                  <a:schemeClr val="tx1"/>
                </a:solidFill>
              </a:rPr>
              <a:t>会計管理</a:t>
            </a:r>
            <a:endParaRPr kumimoji="1" lang="ja-JP" altLang="en-US" dirty="0">
              <a:solidFill>
                <a:schemeClr val="tx1"/>
              </a:solidFill>
            </a:endParaRPr>
          </a:p>
        </p:txBody>
      </p:sp>
      <p:sp>
        <p:nvSpPr>
          <p:cNvPr id="17" name="テキスト ボックス 16"/>
          <p:cNvSpPr txBox="1"/>
          <p:nvPr/>
        </p:nvSpPr>
        <p:spPr>
          <a:xfrm>
            <a:off x="1465356" y="988733"/>
            <a:ext cx="1673412" cy="461665"/>
          </a:xfrm>
          <a:prstGeom prst="rect">
            <a:avLst/>
          </a:prstGeom>
          <a:noFill/>
        </p:spPr>
        <p:txBody>
          <a:bodyPr wrap="square" rtlCol="0">
            <a:spAutoFit/>
          </a:bodyPr>
          <a:lstStyle/>
          <a:p>
            <a:r>
              <a:rPr kumimoji="1" lang="ja-JP" altLang="en-US" sz="2400" b="1" dirty="0" smtClean="0"/>
              <a:t>受注工場</a:t>
            </a:r>
            <a:endParaRPr kumimoji="1" lang="ja-JP" altLang="en-US" sz="2400" b="1" dirty="0"/>
          </a:p>
        </p:txBody>
      </p:sp>
      <p:sp>
        <p:nvSpPr>
          <p:cNvPr id="18" name="テキスト ボックス 17"/>
          <p:cNvSpPr txBox="1"/>
          <p:nvPr/>
        </p:nvSpPr>
        <p:spPr>
          <a:xfrm>
            <a:off x="8305426" y="956097"/>
            <a:ext cx="1673412" cy="461665"/>
          </a:xfrm>
          <a:prstGeom prst="rect">
            <a:avLst/>
          </a:prstGeom>
          <a:noFill/>
        </p:spPr>
        <p:txBody>
          <a:bodyPr wrap="square" rtlCol="0">
            <a:spAutoFit/>
          </a:bodyPr>
          <a:lstStyle/>
          <a:p>
            <a:r>
              <a:rPr lang="ja-JP" altLang="en-US" sz="2400" b="1" dirty="0" smtClean="0"/>
              <a:t>発注</a:t>
            </a:r>
            <a:r>
              <a:rPr kumimoji="1" lang="ja-JP" altLang="en-US" sz="2400" b="1" dirty="0" smtClean="0"/>
              <a:t>工場</a:t>
            </a:r>
            <a:endParaRPr kumimoji="1" lang="ja-JP" altLang="en-US" sz="2400" b="1" dirty="0"/>
          </a:p>
        </p:txBody>
      </p:sp>
      <p:sp>
        <p:nvSpPr>
          <p:cNvPr id="19" name="正方形/長方形 18"/>
          <p:cNvSpPr/>
          <p:nvPr/>
        </p:nvSpPr>
        <p:spPr>
          <a:xfrm>
            <a:off x="4279900" y="1379550"/>
            <a:ext cx="3048000" cy="263468"/>
          </a:xfrm>
          <a:prstGeom prst="rect">
            <a:avLst/>
          </a:prstGeom>
          <a:solidFill>
            <a:srgbClr val="FF0000">
              <a:alpha val="1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金融機関</a:t>
            </a:r>
            <a:endParaRPr kumimoji="1" lang="ja-JP" altLang="en-US" dirty="0">
              <a:solidFill>
                <a:schemeClr val="tx1"/>
              </a:solidFill>
            </a:endParaRPr>
          </a:p>
        </p:txBody>
      </p:sp>
      <p:sp>
        <p:nvSpPr>
          <p:cNvPr id="20" name="正方形/長方形 19"/>
          <p:cNvSpPr/>
          <p:nvPr/>
        </p:nvSpPr>
        <p:spPr>
          <a:xfrm>
            <a:off x="4279900" y="4797466"/>
            <a:ext cx="3048000" cy="263468"/>
          </a:xfrm>
          <a:prstGeom prst="rect">
            <a:avLst/>
          </a:prstGeom>
          <a:solidFill>
            <a:srgbClr val="FF0000">
              <a:alpha val="1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chemeClr val="tx1"/>
                </a:solidFill>
              </a:rPr>
              <a:t>ロジスティック</a:t>
            </a:r>
            <a:r>
              <a:rPr lang="ja-JP" altLang="en-US" dirty="0">
                <a:solidFill>
                  <a:schemeClr val="tx1"/>
                </a:solidFill>
              </a:rPr>
              <a:t>ス</a:t>
            </a:r>
            <a:endParaRPr kumimoji="1" lang="ja-JP" altLang="en-US" dirty="0">
              <a:solidFill>
                <a:schemeClr val="tx1"/>
              </a:solidFill>
            </a:endParaRPr>
          </a:p>
        </p:txBody>
      </p:sp>
      <p:sp>
        <p:nvSpPr>
          <p:cNvPr id="21" name="正方形/長方形 20"/>
          <p:cNvSpPr/>
          <p:nvPr/>
        </p:nvSpPr>
        <p:spPr>
          <a:xfrm>
            <a:off x="4296896" y="2686066"/>
            <a:ext cx="3048000" cy="263468"/>
          </a:xfrm>
          <a:prstGeom prst="rect">
            <a:avLst/>
          </a:prstGeom>
          <a:solidFill>
            <a:srgbClr val="FF0000">
              <a:alpha val="1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商社</a:t>
            </a:r>
            <a:endParaRPr kumimoji="1" lang="ja-JP" altLang="en-US" dirty="0">
              <a:solidFill>
                <a:schemeClr val="tx1"/>
              </a:solidFill>
            </a:endParaRPr>
          </a:p>
        </p:txBody>
      </p:sp>
      <p:sp>
        <p:nvSpPr>
          <p:cNvPr id="22" name="右矢印 21"/>
          <p:cNvSpPr/>
          <p:nvPr/>
        </p:nvSpPr>
        <p:spPr>
          <a:xfrm>
            <a:off x="7344896" y="1836388"/>
            <a:ext cx="685613" cy="49604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右矢印 22"/>
          <p:cNvSpPr/>
          <p:nvPr/>
        </p:nvSpPr>
        <p:spPr>
          <a:xfrm>
            <a:off x="7344896" y="3107034"/>
            <a:ext cx="685613" cy="49604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右矢印 23"/>
          <p:cNvSpPr/>
          <p:nvPr/>
        </p:nvSpPr>
        <p:spPr>
          <a:xfrm>
            <a:off x="7327900" y="4168417"/>
            <a:ext cx="685613" cy="49604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右矢印 24"/>
          <p:cNvSpPr/>
          <p:nvPr/>
        </p:nvSpPr>
        <p:spPr>
          <a:xfrm>
            <a:off x="7306889" y="5371726"/>
            <a:ext cx="685613" cy="49604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左矢印 25"/>
          <p:cNvSpPr/>
          <p:nvPr/>
        </p:nvSpPr>
        <p:spPr>
          <a:xfrm>
            <a:off x="3483255" y="1804911"/>
            <a:ext cx="778529" cy="55899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左矢印 26"/>
          <p:cNvSpPr/>
          <p:nvPr/>
        </p:nvSpPr>
        <p:spPr>
          <a:xfrm>
            <a:off x="3492873" y="2995384"/>
            <a:ext cx="778529" cy="55899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左矢印 27"/>
          <p:cNvSpPr/>
          <p:nvPr/>
        </p:nvSpPr>
        <p:spPr>
          <a:xfrm>
            <a:off x="3469247" y="4081602"/>
            <a:ext cx="778529" cy="55899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左矢印 28"/>
          <p:cNvSpPr/>
          <p:nvPr/>
        </p:nvSpPr>
        <p:spPr>
          <a:xfrm>
            <a:off x="3471909" y="5285570"/>
            <a:ext cx="778529" cy="55899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下矢印 29"/>
          <p:cNvSpPr/>
          <p:nvPr/>
        </p:nvSpPr>
        <p:spPr>
          <a:xfrm>
            <a:off x="4840941" y="3670300"/>
            <a:ext cx="244288" cy="322282"/>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下矢印 30"/>
          <p:cNvSpPr/>
          <p:nvPr/>
        </p:nvSpPr>
        <p:spPr>
          <a:xfrm>
            <a:off x="4813907" y="4985612"/>
            <a:ext cx="244288" cy="322282"/>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上矢印 31"/>
          <p:cNvSpPr/>
          <p:nvPr/>
        </p:nvSpPr>
        <p:spPr>
          <a:xfrm>
            <a:off x="5614334" y="2363784"/>
            <a:ext cx="206562" cy="322282"/>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上矢印 32"/>
          <p:cNvSpPr/>
          <p:nvPr/>
        </p:nvSpPr>
        <p:spPr>
          <a:xfrm>
            <a:off x="6322358" y="3670446"/>
            <a:ext cx="311524" cy="430232"/>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上矢印 33"/>
          <p:cNvSpPr/>
          <p:nvPr/>
        </p:nvSpPr>
        <p:spPr>
          <a:xfrm>
            <a:off x="6380442" y="4944984"/>
            <a:ext cx="253440" cy="340585"/>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ボックス 34"/>
          <p:cNvSpPr txBox="1"/>
          <p:nvPr/>
        </p:nvSpPr>
        <p:spPr>
          <a:xfrm>
            <a:off x="4323846" y="701427"/>
            <a:ext cx="2825264" cy="369332"/>
          </a:xfrm>
          <a:prstGeom prst="rect">
            <a:avLst/>
          </a:prstGeom>
          <a:noFill/>
        </p:spPr>
        <p:txBody>
          <a:bodyPr wrap="square" rtlCol="0">
            <a:spAutoFit/>
          </a:bodyPr>
          <a:lstStyle/>
          <a:p>
            <a:r>
              <a:rPr kumimoji="1" lang="ja-JP" altLang="en-US" b="1" dirty="0" smtClean="0">
                <a:solidFill>
                  <a:srgbClr val="FF0000"/>
                </a:solidFill>
              </a:rPr>
              <a:t>イノベーションへの取組み</a:t>
            </a:r>
            <a:endParaRPr kumimoji="1" lang="ja-JP" altLang="en-US" b="1" dirty="0">
              <a:solidFill>
                <a:srgbClr val="FF0000"/>
              </a:solidFill>
            </a:endParaRPr>
          </a:p>
        </p:txBody>
      </p:sp>
    </p:spTree>
    <p:extLst>
      <p:ext uri="{BB962C8B-B14F-4D97-AF65-F5344CB8AC3E}">
        <p14:creationId xmlns:p14="http://schemas.microsoft.com/office/powerpoint/2010/main" val="19722551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a:spLocks noGrp="1"/>
          </p:cNvSpPr>
          <p:nvPr>
            <p:ph type="title"/>
          </p:nvPr>
        </p:nvSpPr>
        <p:spPr>
          <a:xfrm>
            <a:off x="2182551" y="634824"/>
            <a:ext cx="7315377" cy="664180"/>
          </a:xfrm>
          <a:prstGeom prst="rect">
            <a:avLst/>
          </a:prstGeom>
        </p:spPr>
        <p:txBody>
          <a:bodyPr anchor="ctr">
            <a:noAutofit/>
          </a:bodyPr>
          <a:lstStyle/>
          <a:p>
            <a:pPr algn="ctr"/>
            <a:r>
              <a:rPr lang="ja-JP" altLang="en-US" sz="3200" b="1" dirty="0" smtClean="0">
                <a:latin typeface="Century" panose="02040604050505020304" pitchFamily="18" charset="0"/>
                <a:ea typeface="Meiryo UI" pitchFamily="50" charset="-128"/>
                <a:cs typeface="Meiryo UI" pitchFamily="50" charset="-128"/>
              </a:rPr>
              <a:t>グローバル</a:t>
            </a:r>
            <a:r>
              <a:rPr lang="en-US" altLang="ja-JP" sz="3200" b="1" dirty="0" smtClean="0">
                <a:latin typeface="Century" panose="02040604050505020304" pitchFamily="18" charset="0"/>
                <a:ea typeface="Meiryo UI" pitchFamily="50" charset="-128"/>
                <a:cs typeface="Meiryo UI" pitchFamily="50" charset="-128"/>
              </a:rPr>
              <a:t>SCM</a:t>
            </a:r>
            <a:r>
              <a:rPr lang="ja-JP" altLang="en-US" sz="3200" b="1" dirty="0" smtClean="0">
                <a:latin typeface="Century" panose="02040604050505020304" pitchFamily="18" charset="0"/>
                <a:ea typeface="Meiryo UI" pitchFamily="50" charset="-128"/>
                <a:cs typeface="Meiryo UI" pitchFamily="50" charset="-128"/>
              </a:rPr>
              <a:t>情報基盤（構想）</a:t>
            </a:r>
            <a:endParaRPr lang="ja-JP" altLang="en-US" sz="3200" b="1" dirty="0">
              <a:latin typeface="Century" panose="02040604050505020304" pitchFamily="18" charset="0"/>
              <a:ea typeface="Meiryo UI" pitchFamily="50" charset="-128"/>
              <a:cs typeface="Meiryo UI" pitchFamily="50" charset="-128"/>
            </a:endParaRPr>
          </a:p>
        </p:txBody>
      </p:sp>
      <p:sp>
        <p:nvSpPr>
          <p:cNvPr id="5" name="テキスト ボックス 4"/>
          <p:cNvSpPr txBox="1"/>
          <p:nvPr/>
        </p:nvSpPr>
        <p:spPr>
          <a:xfrm>
            <a:off x="216408" y="1440478"/>
            <a:ext cx="11137392" cy="400110"/>
          </a:xfrm>
          <a:prstGeom prst="rect">
            <a:avLst/>
          </a:prstGeom>
          <a:noFill/>
        </p:spPr>
        <p:txBody>
          <a:bodyPr wrap="square" rtlCol="0">
            <a:spAutoFit/>
          </a:bodyPr>
          <a:lstStyle/>
          <a:p>
            <a:pPr algn="ctr"/>
            <a:r>
              <a:rPr lang="ja-JP" altLang="en-US" sz="2000" b="1" dirty="0" smtClean="0">
                <a:solidFill>
                  <a:srgbClr val="000000"/>
                </a:solidFill>
                <a:cs typeface="Meiryo UI" panose="020B0604030504040204" pitchFamily="50" charset="-128"/>
              </a:rPr>
              <a:t>貨物移動拠点ごとの情報を</a:t>
            </a:r>
            <a:r>
              <a:rPr lang="ja-JP" altLang="en-US" sz="2000" b="1" dirty="0">
                <a:solidFill>
                  <a:srgbClr val="000000"/>
                </a:solidFill>
                <a:cs typeface="Meiryo UI" panose="020B0604030504040204" pitchFamily="50" charset="-128"/>
              </a:rPr>
              <a:t>共有化</a:t>
            </a:r>
            <a:endParaRPr lang="en-US" altLang="ja-JP" sz="2000" b="1" dirty="0" smtClean="0">
              <a:solidFill>
                <a:srgbClr val="000000"/>
              </a:solidFill>
              <a:cs typeface="Meiryo UI" panose="020B0604030504040204" pitchFamily="50" charset="-128"/>
            </a:endParaRPr>
          </a:p>
        </p:txBody>
      </p:sp>
      <p:sp>
        <p:nvSpPr>
          <p:cNvPr id="2" name="スライド番号プレースホルダー 1"/>
          <p:cNvSpPr>
            <a:spLocks noGrp="1"/>
          </p:cNvSpPr>
          <p:nvPr>
            <p:ph type="sldNum" sz="quarter" idx="12"/>
          </p:nvPr>
        </p:nvSpPr>
        <p:spPr/>
        <p:txBody>
          <a:bodyPr/>
          <a:lstStyle/>
          <a:p>
            <a:fld id="{44C47D97-857E-47A3-A137-8DD540E71664}" type="slidenum">
              <a:rPr kumimoji="1" lang="ja-JP" altLang="en-US" smtClean="0"/>
              <a:t>8</a:t>
            </a:fld>
            <a:endParaRPr kumimoji="1" lang="ja-JP" altLang="en-US"/>
          </a:p>
        </p:txBody>
      </p:sp>
      <p:pic>
        <p:nvPicPr>
          <p:cNvPr id="8" name="図 7"/>
          <p:cNvPicPr>
            <a:picLocks noChangeAspect="1"/>
          </p:cNvPicPr>
          <p:nvPr/>
        </p:nvPicPr>
        <p:blipFill>
          <a:blip r:embed="rId2"/>
          <a:stretch>
            <a:fillRect/>
          </a:stretch>
        </p:blipFill>
        <p:spPr>
          <a:xfrm>
            <a:off x="1731384" y="1840588"/>
            <a:ext cx="8737965" cy="4698324"/>
          </a:xfrm>
          <a:prstGeom prst="rect">
            <a:avLst/>
          </a:prstGeom>
        </p:spPr>
      </p:pic>
      <p:sp>
        <p:nvSpPr>
          <p:cNvPr id="72" name="テキスト ボックス 71"/>
          <p:cNvSpPr txBox="1"/>
          <p:nvPr/>
        </p:nvSpPr>
        <p:spPr>
          <a:xfrm>
            <a:off x="358588" y="233082"/>
            <a:ext cx="3065930" cy="461665"/>
          </a:xfrm>
          <a:prstGeom prst="rect">
            <a:avLst/>
          </a:prstGeom>
          <a:noFill/>
          <a:ln>
            <a:solidFill>
              <a:schemeClr val="accent1">
                <a:shade val="50000"/>
              </a:schemeClr>
            </a:solidFill>
          </a:ln>
        </p:spPr>
        <p:txBody>
          <a:bodyPr wrap="square" rtlCol="0">
            <a:spAutoFit/>
          </a:bodyPr>
          <a:lstStyle/>
          <a:p>
            <a:pPr algn="ctr"/>
            <a:r>
              <a:rPr kumimoji="1" lang="en-US" altLang="ja-JP" sz="2400" dirty="0" smtClean="0"/>
              <a:t>Cyber Physical System</a:t>
            </a:r>
            <a:endParaRPr kumimoji="1" lang="ja-JP" altLang="en-US" sz="2400" dirty="0"/>
          </a:p>
        </p:txBody>
      </p:sp>
    </p:spTree>
    <p:extLst>
      <p:ext uri="{BB962C8B-B14F-4D97-AF65-F5344CB8AC3E}">
        <p14:creationId xmlns:p14="http://schemas.microsoft.com/office/powerpoint/2010/main" val="34780514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9490709" y="49530"/>
            <a:ext cx="1416050" cy="106680"/>
          </a:xfrm>
          <a:custGeom>
            <a:avLst/>
            <a:gdLst/>
            <a:ahLst/>
            <a:cxnLst/>
            <a:rect l="l" t="t" r="r" b="b"/>
            <a:pathLst>
              <a:path w="1416050" h="106680">
                <a:moveTo>
                  <a:pt x="1407833" y="0"/>
                </a:moveTo>
                <a:lnTo>
                  <a:pt x="7962" y="0"/>
                </a:lnTo>
                <a:lnTo>
                  <a:pt x="0" y="7962"/>
                </a:lnTo>
                <a:lnTo>
                  <a:pt x="0" y="98717"/>
                </a:lnTo>
                <a:lnTo>
                  <a:pt x="7962" y="106679"/>
                </a:lnTo>
                <a:lnTo>
                  <a:pt x="1407833" y="106679"/>
                </a:lnTo>
                <a:lnTo>
                  <a:pt x="1415796" y="98717"/>
                </a:lnTo>
                <a:lnTo>
                  <a:pt x="1415796" y="7962"/>
                </a:lnTo>
                <a:lnTo>
                  <a:pt x="1407833" y="0"/>
                </a:lnTo>
                <a:close/>
              </a:path>
            </a:pathLst>
          </a:custGeom>
          <a:solidFill>
            <a:srgbClr val="F2F2F2"/>
          </a:solidFill>
        </p:spPr>
        <p:txBody>
          <a:bodyPr wrap="square" lIns="0" tIns="0" rIns="0" bIns="0" rtlCol="0"/>
          <a:lstStyle/>
          <a:p>
            <a:endParaRPr/>
          </a:p>
        </p:txBody>
      </p:sp>
      <p:sp>
        <p:nvSpPr>
          <p:cNvPr id="3" name="object 3"/>
          <p:cNvSpPr/>
          <p:nvPr/>
        </p:nvSpPr>
        <p:spPr>
          <a:xfrm>
            <a:off x="9490709" y="49530"/>
            <a:ext cx="1416050" cy="106680"/>
          </a:xfrm>
          <a:custGeom>
            <a:avLst/>
            <a:gdLst/>
            <a:ahLst/>
            <a:cxnLst/>
            <a:rect l="l" t="t" r="r" b="b"/>
            <a:pathLst>
              <a:path w="1416050" h="106680">
                <a:moveTo>
                  <a:pt x="0" y="17779"/>
                </a:moveTo>
                <a:lnTo>
                  <a:pt x="0" y="7962"/>
                </a:lnTo>
                <a:lnTo>
                  <a:pt x="7962" y="0"/>
                </a:lnTo>
                <a:lnTo>
                  <a:pt x="17780" y="0"/>
                </a:lnTo>
                <a:lnTo>
                  <a:pt x="1398016" y="0"/>
                </a:lnTo>
                <a:lnTo>
                  <a:pt x="1407833" y="0"/>
                </a:lnTo>
                <a:lnTo>
                  <a:pt x="1415796" y="7962"/>
                </a:lnTo>
                <a:lnTo>
                  <a:pt x="1415796" y="17779"/>
                </a:lnTo>
                <a:lnTo>
                  <a:pt x="1415796" y="88899"/>
                </a:lnTo>
                <a:lnTo>
                  <a:pt x="1415796" y="98717"/>
                </a:lnTo>
                <a:lnTo>
                  <a:pt x="1407833" y="106679"/>
                </a:lnTo>
                <a:lnTo>
                  <a:pt x="1398016" y="106679"/>
                </a:lnTo>
                <a:lnTo>
                  <a:pt x="17780" y="106679"/>
                </a:lnTo>
                <a:lnTo>
                  <a:pt x="7962" y="106679"/>
                </a:lnTo>
                <a:lnTo>
                  <a:pt x="0" y="98717"/>
                </a:lnTo>
                <a:lnTo>
                  <a:pt x="0" y="88899"/>
                </a:lnTo>
                <a:lnTo>
                  <a:pt x="0" y="17779"/>
                </a:lnTo>
                <a:close/>
              </a:path>
            </a:pathLst>
          </a:custGeom>
          <a:ln w="28956">
            <a:solidFill>
              <a:srgbClr val="0070C0"/>
            </a:solidFill>
          </a:ln>
        </p:spPr>
        <p:txBody>
          <a:bodyPr wrap="square" lIns="0" tIns="0" rIns="0" bIns="0" rtlCol="0"/>
          <a:lstStyle/>
          <a:p>
            <a:endParaRPr/>
          </a:p>
        </p:txBody>
      </p:sp>
      <p:sp>
        <p:nvSpPr>
          <p:cNvPr id="4" name="object 4"/>
          <p:cNvSpPr txBox="1"/>
          <p:nvPr/>
        </p:nvSpPr>
        <p:spPr>
          <a:xfrm>
            <a:off x="9518568" y="48444"/>
            <a:ext cx="1087755" cy="107722"/>
          </a:xfrm>
          <a:prstGeom prst="rect">
            <a:avLst/>
          </a:prstGeom>
        </p:spPr>
        <p:txBody>
          <a:bodyPr vert="horz" wrap="square" lIns="0" tIns="0" rIns="0" bIns="0" rtlCol="0">
            <a:spAutoFit/>
          </a:bodyPr>
          <a:lstStyle/>
          <a:p>
            <a:pPr marL="12700"/>
            <a:r>
              <a:rPr sz="700" b="1" spc="-10" dirty="0">
                <a:latin typeface="Meiryo UI"/>
                <a:cs typeface="Meiryo UI"/>
              </a:rPr>
              <a:t>１．サイバー空間に係る認識</a:t>
            </a:r>
            <a:endParaRPr sz="700">
              <a:latin typeface="Meiryo UI"/>
              <a:cs typeface="Meiryo UI"/>
            </a:endParaRPr>
          </a:p>
        </p:txBody>
      </p:sp>
      <p:sp>
        <p:nvSpPr>
          <p:cNvPr id="5" name="object 5"/>
          <p:cNvSpPr/>
          <p:nvPr/>
        </p:nvSpPr>
        <p:spPr>
          <a:xfrm>
            <a:off x="9490709" y="179070"/>
            <a:ext cx="1416050" cy="105410"/>
          </a:xfrm>
          <a:custGeom>
            <a:avLst/>
            <a:gdLst/>
            <a:ahLst/>
            <a:cxnLst/>
            <a:rect l="l" t="t" r="r" b="b"/>
            <a:pathLst>
              <a:path w="1416050" h="105410">
                <a:moveTo>
                  <a:pt x="1407947" y="0"/>
                </a:moveTo>
                <a:lnTo>
                  <a:pt x="7848" y="0"/>
                </a:lnTo>
                <a:lnTo>
                  <a:pt x="0" y="7848"/>
                </a:lnTo>
                <a:lnTo>
                  <a:pt x="0" y="97307"/>
                </a:lnTo>
                <a:lnTo>
                  <a:pt x="7848" y="105155"/>
                </a:lnTo>
                <a:lnTo>
                  <a:pt x="1407947" y="105155"/>
                </a:lnTo>
                <a:lnTo>
                  <a:pt x="1415796" y="97307"/>
                </a:lnTo>
                <a:lnTo>
                  <a:pt x="1415796" y="7848"/>
                </a:lnTo>
                <a:lnTo>
                  <a:pt x="1407947" y="0"/>
                </a:lnTo>
                <a:close/>
              </a:path>
            </a:pathLst>
          </a:custGeom>
          <a:solidFill>
            <a:srgbClr val="F2F2F2"/>
          </a:solidFill>
        </p:spPr>
        <p:txBody>
          <a:bodyPr wrap="square" lIns="0" tIns="0" rIns="0" bIns="0" rtlCol="0"/>
          <a:lstStyle/>
          <a:p>
            <a:endParaRPr/>
          </a:p>
        </p:txBody>
      </p:sp>
      <p:sp>
        <p:nvSpPr>
          <p:cNvPr id="6" name="object 6"/>
          <p:cNvSpPr/>
          <p:nvPr/>
        </p:nvSpPr>
        <p:spPr>
          <a:xfrm>
            <a:off x="9490709" y="179070"/>
            <a:ext cx="1416050" cy="105410"/>
          </a:xfrm>
          <a:custGeom>
            <a:avLst/>
            <a:gdLst/>
            <a:ahLst/>
            <a:cxnLst/>
            <a:rect l="l" t="t" r="r" b="b"/>
            <a:pathLst>
              <a:path w="1416050" h="105410">
                <a:moveTo>
                  <a:pt x="0" y="17525"/>
                </a:moveTo>
                <a:lnTo>
                  <a:pt x="0" y="7848"/>
                </a:lnTo>
                <a:lnTo>
                  <a:pt x="7848" y="0"/>
                </a:lnTo>
                <a:lnTo>
                  <a:pt x="17526" y="0"/>
                </a:lnTo>
                <a:lnTo>
                  <a:pt x="1398270" y="0"/>
                </a:lnTo>
                <a:lnTo>
                  <a:pt x="1407947" y="0"/>
                </a:lnTo>
                <a:lnTo>
                  <a:pt x="1415796" y="7848"/>
                </a:lnTo>
                <a:lnTo>
                  <a:pt x="1415796" y="17525"/>
                </a:lnTo>
                <a:lnTo>
                  <a:pt x="1415796" y="87629"/>
                </a:lnTo>
                <a:lnTo>
                  <a:pt x="1415796" y="97307"/>
                </a:lnTo>
                <a:lnTo>
                  <a:pt x="1407947" y="105155"/>
                </a:lnTo>
                <a:lnTo>
                  <a:pt x="1398270" y="105155"/>
                </a:lnTo>
                <a:lnTo>
                  <a:pt x="17526" y="105155"/>
                </a:lnTo>
                <a:lnTo>
                  <a:pt x="7848" y="105155"/>
                </a:lnTo>
                <a:lnTo>
                  <a:pt x="0" y="97307"/>
                </a:lnTo>
                <a:lnTo>
                  <a:pt x="0" y="87629"/>
                </a:lnTo>
                <a:lnTo>
                  <a:pt x="0" y="17525"/>
                </a:lnTo>
                <a:close/>
              </a:path>
            </a:pathLst>
          </a:custGeom>
          <a:ln w="28956">
            <a:solidFill>
              <a:srgbClr val="0070C0"/>
            </a:solidFill>
          </a:ln>
        </p:spPr>
        <p:txBody>
          <a:bodyPr wrap="square" lIns="0" tIns="0" rIns="0" bIns="0" rtlCol="0"/>
          <a:lstStyle/>
          <a:p>
            <a:endParaRPr/>
          </a:p>
        </p:txBody>
      </p:sp>
      <p:sp>
        <p:nvSpPr>
          <p:cNvPr id="7" name="object 7"/>
          <p:cNvSpPr txBox="1"/>
          <p:nvPr/>
        </p:nvSpPr>
        <p:spPr>
          <a:xfrm>
            <a:off x="9518568" y="177032"/>
            <a:ext cx="379095" cy="107722"/>
          </a:xfrm>
          <a:prstGeom prst="rect">
            <a:avLst/>
          </a:prstGeom>
        </p:spPr>
        <p:txBody>
          <a:bodyPr vert="horz" wrap="square" lIns="0" tIns="0" rIns="0" bIns="0" rtlCol="0">
            <a:spAutoFit/>
          </a:bodyPr>
          <a:lstStyle/>
          <a:p>
            <a:pPr marL="12700"/>
            <a:r>
              <a:rPr sz="700" b="1" spc="-5" dirty="0">
                <a:latin typeface="Meiryo UI"/>
                <a:cs typeface="Meiryo UI"/>
              </a:rPr>
              <a:t>２．目的</a:t>
            </a:r>
            <a:endParaRPr sz="700">
              <a:latin typeface="Meiryo UI"/>
              <a:cs typeface="Meiryo UI"/>
            </a:endParaRPr>
          </a:p>
        </p:txBody>
      </p:sp>
      <p:sp>
        <p:nvSpPr>
          <p:cNvPr id="8" name="object 8"/>
          <p:cNvSpPr/>
          <p:nvPr/>
        </p:nvSpPr>
        <p:spPr>
          <a:xfrm>
            <a:off x="9490709" y="307086"/>
            <a:ext cx="1416050" cy="106680"/>
          </a:xfrm>
          <a:custGeom>
            <a:avLst/>
            <a:gdLst/>
            <a:ahLst/>
            <a:cxnLst/>
            <a:rect l="l" t="t" r="r" b="b"/>
            <a:pathLst>
              <a:path w="1416050" h="106679">
                <a:moveTo>
                  <a:pt x="1407833" y="0"/>
                </a:moveTo>
                <a:lnTo>
                  <a:pt x="7962" y="0"/>
                </a:lnTo>
                <a:lnTo>
                  <a:pt x="0" y="7962"/>
                </a:lnTo>
                <a:lnTo>
                  <a:pt x="0" y="98717"/>
                </a:lnTo>
                <a:lnTo>
                  <a:pt x="7962" y="106679"/>
                </a:lnTo>
                <a:lnTo>
                  <a:pt x="1407833" y="106679"/>
                </a:lnTo>
                <a:lnTo>
                  <a:pt x="1415796" y="98717"/>
                </a:lnTo>
                <a:lnTo>
                  <a:pt x="1415796" y="7962"/>
                </a:lnTo>
                <a:lnTo>
                  <a:pt x="1407833" y="0"/>
                </a:lnTo>
                <a:close/>
              </a:path>
            </a:pathLst>
          </a:custGeom>
          <a:solidFill>
            <a:srgbClr val="F2F2F2"/>
          </a:solidFill>
        </p:spPr>
        <p:txBody>
          <a:bodyPr wrap="square" lIns="0" tIns="0" rIns="0" bIns="0" rtlCol="0"/>
          <a:lstStyle/>
          <a:p>
            <a:endParaRPr/>
          </a:p>
        </p:txBody>
      </p:sp>
      <p:sp>
        <p:nvSpPr>
          <p:cNvPr id="9" name="object 9"/>
          <p:cNvSpPr/>
          <p:nvPr/>
        </p:nvSpPr>
        <p:spPr>
          <a:xfrm>
            <a:off x="9490709" y="307086"/>
            <a:ext cx="1416050" cy="106680"/>
          </a:xfrm>
          <a:custGeom>
            <a:avLst/>
            <a:gdLst/>
            <a:ahLst/>
            <a:cxnLst/>
            <a:rect l="l" t="t" r="r" b="b"/>
            <a:pathLst>
              <a:path w="1416050" h="106679">
                <a:moveTo>
                  <a:pt x="0" y="17779"/>
                </a:moveTo>
                <a:lnTo>
                  <a:pt x="0" y="7962"/>
                </a:lnTo>
                <a:lnTo>
                  <a:pt x="7962" y="0"/>
                </a:lnTo>
                <a:lnTo>
                  <a:pt x="17780" y="0"/>
                </a:lnTo>
                <a:lnTo>
                  <a:pt x="1398016" y="0"/>
                </a:lnTo>
                <a:lnTo>
                  <a:pt x="1407833" y="0"/>
                </a:lnTo>
                <a:lnTo>
                  <a:pt x="1415796" y="7962"/>
                </a:lnTo>
                <a:lnTo>
                  <a:pt x="1415796" y="17779"/>
                </a:lnTo>
                <a:lnTo>
                  <a:pt x="1415796" y="88899"/>
                </a:lnTo>
                <a:lnTo>
                  <a:pt x="1415796" y="98717"/>
                </a:lnTo>
                <a:lnTo>
                  <a:pt x="1407833" y="106679"/>
                </a:lnTo>
                <a:lnTo>
                  <a:pt x="1398016" y="106679"/>
                </a:lnTo>
                <a:lnTo>
                  <a:pt x="17780" y="106679"/>
                </a:lnTo>
                <a:lnTo>
                  <a:pt x="7962" y="106679"/>
                </a:lnTo>
                <a:lnTo>
                  <a:pt x="0" y="98717"/>
                </a:lnTo>
                <a:lnTo>
                  <a:pt x="0" y="88899"/>
                </a:lnTo>
                <a:lnTo>
                  <a:pt x="0" y="17779"/>
                </a:lnTo>
                <a:close/>
              </a:path>
            </a:pathLst>
          </a:custGeom>
          <a:ln w="28956">
            <a:solidFill>
              <a:srgbClr val="0070C0"/>
            </a:solidFill>
          </a:ln>
        </p:spPr>
        <p:txBody>
          <a:bodyPr wrap="square" lIns="0" tIns="0" rIns="0" bIns="0" rtlCol="0"/>
          <a:lstStyle/>
          <a:p>
            <a:endParaRPr/>
          </a:p>
        </p:txBody>
      </p:sp>
      <p:sp>
        <p:nvSpPr>
          <p:cNvPr id="10" name="object 10"/>
          <p:cNvSpPr/>
          <p:nvPr/>
        </p:nvSpPr>
        <p:spPr>
          <a:xfrm>
            <a:off x="9489947" y="434336"/>
            <a:ext cx="1416050" cy="463550"/>
          </a:xfrm>
          <a:custGeom>
            <a:avLst/>
            <a:gdLst/>
            <a:ahLst/>
            <a:cxnLst/>
            <a:rect l="l" t="t" r="r" b="b"/>
            <a:pathLst>
              <a:path w="1416050" h="463550">
                <a:moveTo>
                  <a:pt x="1388211" y="0"/>
                </a:moveTo>
                <a:lnTo>
                  <a:pt x="27584" y="0"/>
                </a:lnTo>
                <a:lnTo>
                  <a:pt x="16844" y="2168"/>
                </a:lnTo>
                <a:lnTo>
                  <a:pt x="8077" y="8081"/>
                </a:lnTo>
                <a:lnTo>
                  <a:pt x="2166" y="16850"/>
                </a:lnTo>
                <a:lnTo>
                  <a:pt x="0" y="27584"/>
                </a:lnTo>
                <a:lnTo>
                  <a:pt x="0" y="435724"/>
                </a:lnTo>
                <a:lnTo>
                  <a:pt x="2166" y="446456"/>
                </a:lnTo>
                <a:lnTo>
                  <a:pt x="8077" y="455220"/>
                </a:lnTo>
                <a:lnTo>
                  <a:pt x="16844" y="461129"/>
                </a:lnTo>
                <a:lnTo>
                  <a:pt x="27584" y="463296"/>
                </a:lnTo>
                <a:lnTo>
                  <a:pt x="1388211" y="463296"/>
                </a:lnTo>
                <a:lnTo>
                  <a:pt x="1398951" y="461129"/>
                </a:lnTo>
                <a:lnTo>
                  <a:pt x="1407718" y="455220"/>
                </a:lnTo>
                <a:lnTo>
                  <a:pt x="1413629" y="446456"/>
                </a:lnTo>
                <a:lnTo>
                  <a:pt x="1415796" y="435724"/>
                </a:lnTo>
                <a:lnTo>
                  <a:pt x="1415796" y="27584"/>
                </a:lnTo>
                <a:lnTo>
                  <a:pt x="1413629" y="16850"/>
                </a:lnTo>
                <a:lnTo>
                  <a:pt x="1407718" y="8081"/>
                </a:lnTo>
                <a:lnTo>
                  <a:pt x="1398951" y="2168"/>
                </a:lnTo>
                <a:lnTo>
                  <a:pt x="1388211" y="0"/>
                </a:lnTo>
                <a:close/>
              </a:path>
            </a:pathLst>
          </a:custGeom>
          <a:solidFill>
            <a:srgbClr val="F2F2F2"/>
          </a:solidFill>
        </p:spPr>
        <p:txBody>
          <a:bodyPr wrap="square" lIns="0" tIns="0" rIns="0" bIns="0" rtlCol="0"/>
          <a:lstStyle/>
          <a:p>
            <a:endParaRPr/>
          </a:p>
        </p:txBody>
      </p:sp>
      <p:sp>
        <p:nvSpPr>
          <p:cNvPr id="11" name="object 11"/>
          <p:cNvSpPr txBox="1"/>
          <p:nvPr/>
        </p:nvSpPr>
        <p:spPr>
          <a:xfrm>
            <a:off x="9518567" y="305620"/>
            <a:ext cx="1383030" cy="107722"/>
          </a:xfrm>
          <a:prstGeom prst="rect">
            <a:avLst/>
          </a:prstGeom>
        </p:spPr>
        <p:txBody>
          <a:bodyPr vert="horz" wrap="square" lIns="0" tIns="0" rIns="0" bIns="0" rtlCol="0">
            <a:spAutoFit/>
          </a:bodyPr>
          <a:lstStyle/>
          <a:p>
            <a:pPr marL="12700">
              <a:tabLst>
                <a:tab pos="1369695" algn="l"/>
              </a:tabLst>
            </a:pPr>
            <a:r>
              <a:rPr sz="700" b="1" u="heavy" spc="-5" dirty="0">
                <a:latin typeface="Meiryo UI"/>
                <a:cs typeface="Meiryo UI"/>
              </a:rPr>
              <a:t>３．基本原則	</a:t>
            </a:r>
            <a:endParaRPr sz="700">
              <a:latin typeface="Meiryo UI"/>
              <a:cs typeface="Meiryo UI"/>
            </a:endParaRPr>
          </a:p>
        </p:txBody>
      </p:sp>
      <p:sp>
        <p:nvSpPr>
          <p:cNvPr id="12" name="object 12"/>
          <p:cNvSpPr/>
          <p:nvPr/>
        </p:nvSpPr>
        <p:spPr>
          <a:xfrm>
            <a:off x="9489947" y="434336"/>
            <a:ext cx="1416050" cy="463550"/>
          </a:xfrm>
          <a:custGeom>
            <a:avLst/>
            <a:gdLst/>
            <a:ahLst/>
            <a:cxnLst/>
            <a:rect l="l" t="t" r="r" b="b"/>
            <a:pathLst>
              <a:path w="1416050" h="463550">
                <a:moveTo>
                  <a:pt x="0" y="27584"/>
                </a:moveTo>
                <a:lnTo>
                  <a:pt x="2166" y="16850"/>
                </a:lnTo>
                <a:lnTo>
                  <a:pt x="8077" y="8081"/>
                </a:lnTo>
                <a:lnTo>
                  <a:pt x="16844" y="2168"/>
                </a:lnTo>
                <a:lnTo>
                  <a:pt x="27584" y="0"/>
                </a:lnTo>
                <a:lnTo>
                  <a:pt x="1388211" y="0"/>
                </a:lnTo>
                <a:lnTo>
                  <a:pt x="1398951" y="2168"/>
                </a:lnTo>
                <a:lnTo>
                  <a:pt x="1407718" y="8081"/>
                </a:lnTo>
                <a:lnTo>
                  <a:pt x="1413629" y="16850"/>
                </a:lnTo>
                <a:lnTo>
                  <a:pt x="1415796" y="27584"/>
                </a:lnTo>
                <a:lnTo>
                  <a:pt x="1415796" y="435724"/>
                </a:lnTo>
                <a:lnTo>
                  <a:pt x="1413629" y="446456"/>
                </a:lnTo>
                <a:lnTo>
                  <a:pt x="1407718" y="455220"/>
                </a:lnTo>
                <a:lnTo>
                  <a:pt x="1398951" y="461129"/>
                </a:lnTo>
                <a:lnTo>
                  <a:pt x="1388211" y="463296"/>
                </a:lnTo>
                <a:lnTo>
                  <a:pt x="27584" y="463296"/>
                </a:lnTo>
                <a:lnTo>
                  <a:pt x="16844" y="461129"/>
                </a:lnTo>
                <a:lnTo>
                  <a:pt x="8077" y="455220"/>
                </a:lnTo>
                <a:lnTo>
                  <a:pt x="2166" y="446456"/>
                </a:lnTo>
                <a:lnTo>
                  <a:pt x="0" y="435724"/>
                </a:lnTo>
                <a:lnTo>
                  <a:pt x="0" y="27584"/>
                </a:lnTo>
                <a:close/>
              </a:path>
            </a:pathLst>
          </a:custGeom>
          <a:ln w="6096">
            <a:solidFill>
              <a:srgbClr val="A7A8A7"/>
            </a:solidFill>
          </a:ln>
        </p:spPr>
        <p:txBody>
          <a:bodyPr wrap="square" lIns="0" tIns="0" rIns="0" bIns="0" rtlCol="0"/>
          <a:lstStyle/>
          <a:p>
            <a:endParaRPr/>
          </a:p>
        </p:txBody>
      </p:sp>
      <p:sp>
        <p:nvSpPr>
          <p:cNvPr id="13" name="object 13"/>
          <p:cNvSpPr/>
          <p:nvPr/>
        </p:nvSpPr>
        <p:spPr>
          <a:xfrm>
            <a:off x="9506711" y="566927"/>
            <a:ext cx="434340" cy="172720"/>
          </a:xfrm>
          <a:custGeom>
            <a:avLst/>
            <a:gdLst/>
            <a:ahLst/>
            <a:cxnLst/>
            <a:rect l="l" t="t" r="r" b="b"/>
            <a:pathLst>
              <a:path w="434340" h="172720">
                <a:moveTo>
                  <a:pt x="405638" y="0"/>
                </a:moveTo>
                <a:lnTo>
                  <a:pt x="28701" y="0"/>
                </a:lnTo>
                <a:lnTo>
                  <a:pt x="17530" y="2255"/>
                </a:lnTo>
                <a:lnTo>
                  <a:pt x="8407" y="8407"/>
                </a:lnTo>
                <a:lnTo>
                  <a:pt x="2255" y="17530"/>
                </a:lnTo>
                <a:lnTo>
                  <a:pt x="0" y="28701"/>
                </a:lnTo>
                <a:lnTo>
                  <a:pt x="0" y="143509"/>
                </a:lnTo>
                <a:lnTo>
                  <a:pt x="2255" y="154681"/>
                </a:lnTo>
                <a:lnTo>
                  <a:pt x="8407" y="163804"/>
                </a:lnTo>
                <a:lnTo>
                  <a:pt x="17530" y="169956"/>
                </a:lnTo>
                <a:lnTo>
                  <a:pt x="28701" y="172211"/>
                </a:lnTo>
                <a:lnTo>
                  <a:pt x="405638" y="172211"/>
                </a:lnTo>
                <a:lnTo>
                  <a:pt x="416809" y="169956"/>
                </a:lnTo>
                <a:lnTo>
                  <a:pt x="425932" y="163804"/>
                </a:lnTo>
                <a:lnTo>
                  <a:pt x="432084" y="154681"/>
                </a:lnTo>
                <a:lnTo>
                  <a:pt x="434340" y="143509"/>
                </a:lnTo>
                <a:lnTo>
                  <a:pt x="434340" y="28701"/>
                </a:lnTo>
                <a:lnTo>
                  <a:pt x="432084" y="17530"/>
                </a:lnTo>
                <a:lnTo>
                  <a:pt x="425932" y="8407"/>
                </a:lnTo>
                <a:lnTo>
                  <a:pt x="416809" y="2255"/>
                </a:lnTo>
                <a:lnTo>
                  <a:pt x="405638" y="0"/>
                </a:lnTo>
                <a:close/>
              </a:path>
            </a:pathLst>
          </a:custGeom>
          <a:solidFill>
            <a:srgbClr val="F2F2F2"/>
          </a:solidFill>
        </p:spPr>
        <p:txBody>
          <a:bodyPr wrap="square" lIns="0" tIns="0" rIns="0" bIns="0" rtlCol="0"/>
          <a:lstStyle/>
          <a:p>
            <a:endParaRPr/>
          </a:p>
        </p:txBody>
      </p:sp>
      <p:sp>
        <p:nvSpPr>
          <p:cNvPr id="14" name="object 14"/>
          <p:cNvSpPr/>
          <p:nvPr/>
        </p:nvSpPr>
        <p:spPr>
          <a:xfrm>
            <a:off x="9506711" y="566927"/>
            <a:ext cx="434340" cy="172720"/>
          </a:xfrm>
          <a:custGeom>
            <a:avLst/>
            <a:gdLst/>
            <a:ahLst/>
            <a:cxnLst/>
            <a:rect l="l" t="t" r="r" b="b"/>
            <a:pathLst>
              <a:path w="434340" h="172720">
                <a:moveTo>
                  <a:pt x="0" y="28701"/>
                </a:moveTo>
                <a:lnTo>
                  <a:pt x="2255" y="17530"/>
                </a:lnTo>
                <a:lnTo>
                  <a:pt x="8407" y="8407"/>
                </a:lnTo>
                <a:lnTo>
                  <a:pt x="17530" y="2255"/>
                </a:lnTo>
                <a:lnTo>
                  <a:pt x="28701" y="0"/>
                </a:lnTo>
                <a:lnTo>
                  <a:pt x="405638" y="0"/>
                </a:lnTo>
                <a:lnTo>
                  <a:pt x="416809" y="2255"/>
                </a:lnTo>
                <a:lnTo>
                  <a:pt x="425932" y="8407"/>
                </a:lnTo>
                <a:lnTo>
                  <a:pt x="432084" y="17530"/>
                </a:lnTo>
                <a:lnTo>
                  <a:pt x="434340" y="28701"/>
                </a:lnTo>
                <a:lnTo>
                  <a:pt x="434340" y="143509"/>
                </a:lnTo>
                <a:lnTo>
                  <a:pt x="432084" y="154681"/>
                </a:lnTo>
                <a:lnTo>
                  <a:pt x="425932" y="163804"/>
                </a:lnTo>
                <a:lnTo>
                  <a:pt x="416809" y="169956"/>
                </a:lnTo>
                <a:lnTo>
                  <a:pt x="405638" y="172211"/>
                </a:lnTo>
                <a:lnTo>
                  <a:pt x="28701" y="172211"/>
                </a:lnTo>
                <a:lnTo>
                  <a:pt x="17530" y="169956"/>
                </a:lnTo>
                <a:lnTo>
                  <a:pt x="8407" y="163804"/>
                </a:lnTo>
                <a:lnTo>
                  <a:pt x="2255" y="154681"/>
                </a:lnTo>
                <a:lnTo>
                  <a:pt x="0" y="143509"/>
                </a:lnTo>
                <a:lnTo>
                  <a:pt x="0" y="28701"/>
                </a:lnTo>
                <a:close/>
              </a:path>
            </a:pathLst>
          </a:custGeom>
          <a:ln w="6095">
            <a:solidFill>
              <a:srgbClr val="A7A8A7"/>
            </a:solidFill>
          </a:ln>
        </p:spPr>
        <p:txBody>
          <a:bodyPr wrap="square" lIns="0" tIns="0" rIns="0" bIns="0" rtlCol="0"/>
          <a:lstStyle/>
          <a:p>
            <a:endParaRPr/>
          </a:p>
        </p:txBody>
      </p:sp>
      <p:sp>
        <p:nvSpPr>
          <p:cNvPr id="15" name="object 15"/>
          <p:cNvSpPr/>
          <p:nvPr/>
        </p:nvSpPr>
        <p:spPr>
          <a:xfrm>
            <a:off x="9983724" y="566929"/>
            <a:ext cx="428625" cy="172720"/>
          </a:xfrm>
          <a:custGeom>
            <a:avLst/>
            <a:gdLst/>
            <a:ahLst/>
            <a:cxnLst/>
            <a:rect l="l" t="t" r="r" b="b"/>
            <a:pathLst>
              <a:path w="428625" h="172720">
                <a:moveTo>
                  <a:pt x="399542" y="0"/>
                </a:moveTo>
                <a:lnTo>
                  <a:pt x="28701" y="0"/>
                </a:lnTo>
                <a:lnTo>
                  <a:pt x="17530" y="2255"/>
                </a:lnTo>
                <a:lnTo>
                  <a:pt x="8407" y="8407"/>
                </a:lnTo>
                <a:lnTo>
                  <a:pt x="2255" y="17530"/>
                </a:lnTo>
                <a:lnTo>
                  <a:pt x="0" y="28701"/>
                </a:lnTo>
                <a:lnTo>
                  <a:pt x="0" y="143509"/>
                </a:lnTo>
                <a:lnTo>
                  <a:pt x="2255" y="154681"/>
                </a:lnTo>
                <a:lnTo>
                  <a:pt x="8407" y="163804"/>
                </a:lnTo>
                <a:lnTo>
                  <a:pt x="17530" y="169956"/>
                </a:lnTo>
                <a:lnTo>
                  <a:pt x="28701" y="172211"/>
                </a:lnTo>
                <a:lnTo>
                  <a:pt x="399542" y="172211"/>
                </a:lnTo>
                <a:lnTo>
                  <a:pt x="410713" y="169956"/>
                </a:lnTo>
                <a:lnTo>
                  <a:pt x="419836" y="163804"/>
                </a:lnTo>
                <a:lnTo>
                  <a:pt x="425988" y="154681"/>
                </a:lnTo>
                <a:lnTo>
                  <a:pt x="428244" y="143509"/>
                </a:lnTo>
                <a:lnTo>
                  <a:pt x="428244" y="28701"/>
                </a:lnTo>
                <a:lnTo>
                  <a:pt x="425988" y="17530"/>
                </a:lnTo>
                <a:lnTo>
                  <a:pt x="419836" y="8407"/>
                </a:lnTo>
                <a:lnTo>
                  <a:pt x="410713" y="2255"/>
                </a:lnTo>
                <a:lnTo>
                  <a:pt x="399542" y="0"/>
                </a:lnTo>
                <a:close/>
              </a:path>
            </a:pathLst>
          </a:custGeom>
          <a:solidFill>
            <a:srgbClr val="F2F2F2"/>
          </a:solidFill>
        </p:spPr>
        <p:txBody>
          <a:bodyPr wrap="square" lIns="0" tIns="0" rIns="0" bIns="0" rtlCol="0"/>
          <a:lstStyle/>
          <a:p>
            <a:endParaRPr/>
          </a:p>
        </p:txBody>
      </p:sp>
      <p:sp>
        <p:nvSpPr>
          <p:cNvPr id="16" name="object 16"/>
          <p:cNvSpPr/>
          <p:nvPr/>
        </p:nvSpPr>
        <p:spPr>
          <a:xfrm>
            <a:off x="9983724" y="566929"/>
            <a:ext cx="428625" cy="172720"/>
          </a:xfrm>
          <a:custGeom>
            <a:avLst/>
            <a:gdLst/>
            <a:ahLst/>
            <a:cxnLst/>
            <a:rect l="l" t="t" r="r" b="b"/>
            <a:pathLst>
              <a:path w="428625" h="172720">
                <a:moveTo>
                  <a:pt x="0" y="28701"/>
                </a:moveTo>
                <a:lnTo>
                  <a:pt x="2255" y="17530"/>
                </a:lnTo>
                <a:lnTo>
                  <a:pt x="8407" y="8407"/>
                </a:lnTo>
                <a:lnTo>
                  <a:pt x="17530" y="2255"/>
                </a:lnTo>
                <a:lnTo>
                  <a:pt x="28701" y="0"/>
                </a:lnTo>
                <a:lnTo>
                  <a:pt x="399542" y="0"/>
                </a:lnTo>
                <a:lnTo>
                  <a:pt x="410713" y="2255"/>
                </a:lnTo>
                <a:lnTo>
                  <a:pt x="419836" y="8407"/>
                </a:lnTo>
                <a:lnTo>
                  <a:pt x="425988" y="17530"/>
                </a:lnTo>
                <a:lnTo>
                  <a:pt x="428244" y="28701"/>
                </a:lnTo>
                <a:lnTo>
                  <a:pt x="428244" y="143509"/>
                </a:lnTo>
                <a:lnTo>
                  <a:pt x="425988" y="154681"/>
                </a:lnTo>
                <a:lnTo>
                  <a:pt x="419836" y="163804"/>
                </a:lnTo>
                <a:lnTo>
                  <a:pt x="410713" y="169956"/>
                </a:lnTo>
                <a:lnTo>
                  <a:pt x="399542" y="172211"/>
                </a:lnTo>
                <a:lnTo>
                  <a:pt x="28701" y="172211"/>
                </a:lnTo>
                <a:lnTo>
                  <a:pt x="17530" y="169956"/>
                </a:lnTo>
                <a:lnTo>
                  <a:pt x="8407" y="163804"/>
                </a:lnTo>
                <a:lnTo>
                  <a:pt x="2255" y="154681"/>
                </a:lnTo>
                <a:lnTo>
                  <a:pt x="0" y="143509"/>
                </a:lnTo>
                <a:lnTo>
                  <a:pt x="0" y="28701"/>
                </a:lnTo>
                <a:close/>
              </a:path>
            </a:pathLst>
          </a:custGeom>
          <a:ln w="6096">
            <a:solidFill>
              <a:srgbClr val="A7A8A7"/>
            </a:solidFill>
          </a:ln>
        </p:spPr>
        <p:txBody>
          <a:bodyPr wrap="square" lIns="0" tIns="0" rIns="0" bIns="0" rtlCol="0"/>
          <a:lstStyle/>
          <a:p>
            <a:endParaRPr/>
          </a:p>
        </p:txBody>
      </p:sp>
      <p:sp>
        <p:nvSpPr>
          <p:cNvPr id="17" name="object 17"/>
          <p:cNvSpPr/>
          <p:nvPr/>
        </p:nvSpPr>
        <p:spPr>
          <a:xfrm>
            <a:off x="10454641" y="566927"/>
            <a:ext cx="429895" cy="172720"/>
          </a:xfrm>
          <a:custGeom>
            <a:avLst/>
            <a:gdLst/>
            <a:ahLst/>
            <a:cxnLst/>
            <a:rect l="l" t="t" r="r" b="b"/>
            <a:pathLst>
              <a:path w="429895" h="172720">
                <a:moveTo>
                  <a:pt x="401066" y="0"/>
                </a:moveTo>
                <a:lnTo>
                  <a:pt x="28701" y="0"/>
                </a:lnTo>
                <a:lnTo>
                  <a:pt x="17530" y="2255"/>
                </a:lnTo>
                <a:lnTo>
                  <a:pt x="8407" y="8407"/>
                </a:lnTo>
                <a:lnTo>
                  <a:pt x="2255" y="17530"/>
                </a:lnTo>
                <a:lnTo>
                  <a:pt x="0" y="28701"/>
                </a:lnTo>
                <a:lnTo>
                  <a:pt x="0" y="143509"/>
                </a:lnTo>
                <a:lnTo>
                  <a:pt x="2255" y="154681"/>
                </a:lnTo>
                <a:lnTo>
                  <a:pt x="8407" y="163804"/>
                </a:lnTo>
                <a:lnTo>
                  <a:pt x="17530" y="169956"/>
                </a:lnTo>
                <a:lnTo>
                  <a:pt x="28701" y="172211"/>
                </a:lnTo>
                <a:lnTo>
                  <a:pt x="401066" y="172211"/>
                </a:lnTo>
                <a:lnTo>
                  <a:pt x="412237" y="169956"/>
                </a:lnTo>
                <a:lnTo>
                  <a:pt x="421360" y="163804"/>
                </a:lnTo>
                <a:lnTo>
                  <a:pt x="427512" y="154681"/>
                </a:lnTo>
                <a:lnTo>
                  <a:pt x="429768" y="143509"/>
                </a:lnTo>
                <a:lnTo>
                  <a:pt x="429768" y="28701"/>
                </a:lnTo>
                <a:lnTo>
                  <a:pt x="427512" y="17530"/>
                </a:lnTo>
                <a:lnTo>
                  <a:pt x="421360" y="8407"/>
                </a:lnTo>
                <a:lnTo>
                  <a:pt x="412237" y="2255"/>
                </a:lnTo>
                <a:lnTo>
                  <a:pt x="401066" y="0"/>
                </a:lnTo>
                <a:close/>
              </a:path>
            </a:pathLst>
          </a:custGeom>
          <a:solidFill>
            <a:srgbClr val="F2F2F2"/>
          </a:solidFill>
        </p:spPr>
        <p:txBody>
          <a:bodyPr wrap="square" lIns="0" tIns="0" rIns="0" bIns="0" rtlCol="0"/>
          <a:lstStyle/>
          <a:p>
            <a:endParaRPr/>
          </a:p>
        </p:txBody>
      </p:sp>
      <p:sp>
        <p:nvSpPr>
          <p:cNvPr id="18" name="object 18"/>
          <p:cNvSpPr/>
          <p:nvPr/>
        </p:nvSpPr>
        <p:spPr>
          <a:xfrm>
            <a:off x="10454641" y="566927"/>
            <a:ext cx="429895" cy="172720"/>
          </a:xfrm>
          <a:custGeom>
            <a:avLst/>
            <a:gdLst/>
            <a:ahLst/>
            <a:cxnLst/>
            <a:rect l="l" t="t" r="r" b="b"/>
            <a:pathLst>
              <a:path w="429895" h="172720">
                <a:moveTo>
                  <a:pt x="0" y="28701"/>
                </a:moveTo>
                <a:lnTo>
                  <a:pt x="2255" y="17530"/>
                </a:lnTo>
                <a:lnTo>
                  <a:pt x="8407" y="8407"/>
                </a:lnTo>
                <a:lnTo>
                  <a:pt x="17530" y="2255"/>
                </a:lnTo>
                <a:lnTo>
                  <a:pt x="28701" y="0"/>
                </a:lnTo>
                <a:lnTo>
                  <a:pt x="401066" y="0"/>
                </a:lnTo>
                <a:lnTo>
                  <a:pt x="412237" y="2255"/>
                </a:lnTo>
                <a:lnTo>
                  <a:pt x="421360" y="8407"/>
                </a:lnTo>
                <a:lnTo>
                  <a:pt x="427512" y="17530"/>
                </a:lnTo>
                <a:lnTo>
                  <a:pt x="429768" y="28701"/>
                </a:lnTo>
                <a:lnTo>
                  <a:pt x="429768" y="143509"/>
                </a:lnTo>
                <a:lnTo>
                  <a:pt x="427512" y="154681"/>
                </a:lnTo>
                <a:lnTo>
                  <a:pt x="421360" y="163804"/>
                </a:lnTo>
                <a:lnTo>
                  <a:pt x="412237" y="169956"/>
                </a:lnTo>
                <a:lnTo>
                  <a:pt x="401066" y="172211"/>
                </a:lnTo>
                <a:lnTo>
                  <a:pt x="28701" y="172211"/>
                </a:lnTo>
                <a:lnTo>
                  <a:pt x="17530" y="169956"/>
                </a:lnTo>
                <a:lnTo>
                  <a:pt x="8407" y="163804"/>
                </a:lnTo>
                <a:lnTo>
                  <a:pt x="2255" y="154681"/>
                </a:lnTo>
                <a:lnTo>
                  <a:pt x="0" y="143509"/>
                </a:lnTo>
                <a:lnTo>
                  <a:pt x="0" y="28701"/>
                </a:lnTo>
                <a:close/>
              </a:path>
            </a:pathLst>
          </a:custGeom>
          <a:ln w="6096">
            <a:solidFill>
              <a:srgbClr val="A7A8A7"/>
            </a:solidFill>
          </a:ln>
        </p:spPr>
        <p:txBody>
          <a:bodyPr wrap="square" lIns="0" tIns="0" rIns="0" bIns="0" rtlCol="0"/>
          <a:lstStyle/>
          <a:p>
            <a:endParaRPr/>
          </a:p>
        </p:txBody>
      </p:sp>
      <p:sp>
        <p:nvSpPr>
          <p:cNvPr id="19" name="object 19"/>
          <p:cNvSpPr txBox="1"/>
          <p:nvPr/>
        </p:nvSpPr>
        <p:spPr>
          <a:xfrm>
            <a:off x="9521437" y="392075"/>
            <a:ext cx="1360805" cy="323850"/>
          </a:xfrm>
          <a:prstGeom prst="rect">
            <a:avLst/>
          </a:prstGeom>
        </p:spPr>
        <p:txBody>
          <a:bodyPr vert="horz" wrap="square" lIns="0" tIns="0" rIns="0" bIns="0" rtlCol="0">
            <a:spAutoFit/>
          </a:bodyPr>
          <a:lstStyle/>
          <a:p>
            <a:pPr marL="24765" marR="5080" indent="-12700">
              <a:lnSpc>
                <a:spcPct val="147200"/>
              </a:lnSpc>
            </a:pPr>
            <a:r>
              <a:rPr sz="700" b="1" spc="-10" dirty="0">
                <a:latin typeface="Meiryo UI"/>
                <a:cs typeface="Meiryo UI"/>
              </a:rPr>
              <a:t>４．目的達成のための施策  </a:t>
            </a:r>
            <a:r>
              <a:rPr sz="700" b="1" spc="-5" dirty="0">
                <a:latin typeface="Meiryo UI"/>
                <a:cs typeface="Meiryo UI"/>
              </a:rPr>
              <a:t>経済社会   安全・安心 </a:t>
            </a:r>
            <a:r>
              <a:rPr sz="700" b="1" spc="100" dirty="0">
                <a:latin typeface="Meiryo UI"/>
                <a:cs typeface="Meiryo UI"/>
              </a:rPr>
              <a:t> </a:t>
            </a:r>
            <a:r>
              <a:rPr sz="700" b="1" spc="-5" dirty="0">
                <a:latin typeface="Meiryo UI"/>
                <a:cs typeface="Meiryo UI"/>
              </a:rPr>
              <a:t>国際・安保</a:t>
            </a:r>
            <a:endParaRPr sz="700">
              <a:latin typeface="Meiryo UI"/>
              <a:cs typeface="Meiryo UI"/>
            </a:endParaRPr>
          </a:p>
        </p:txBody>
      </p:sp>
      <p:sp>
        <p:nvSpPr>
          <p:cNvPr id="20" name="object 20"/>
          <p:cNvSpPr/>
          <p:nvPr/>
        </p:nvSpPr>
        <p:spPr>
          <a:xfrm>
            <a:off x="9506711" y="762001"/>
            <a:ext cx="1377950" cy="119380"/>
          </a:xfrm>
          <a:custGeom>
            <a:avLst/>
            <a:gdLst/>
            <a:ahLst/>
            <a:cxnLst/>
            <a:rect l="l" t="t" r="r" b="b"/>
            <a:pathLst>
              <a:path w="1377950" h="119380">
                <a:moveTo>
                  <a:pt x="1357884" y="0"/>
                </a:moveTo>
                <a:lnTo>
                  <a:pt x="19812" y="0"/>
                </a:lnTo>
                <a:lnTo>
                  <a:pt x="12097" y="1556"/>
                </a:lnTo>
                <a:lnTo>
                  <a:pt x="5800" y="5800"/>
                </a:lnTo>
                <a:lnTo>
                  <a:pt x="1556" y="12097"/>
                </a:lnTo>
                <a:lnTo>
                  <a:pt x="0" y="19812"/>
                </a:lnTo>
                <a:lnTo>
                  <a:pt x="0" y="99060"/>
                </a:lnTo>
                <a:lnTo>
                  <a:pt x="1556" y="106768"/>
                </a:lnTo>
                <a:lnTo>
                  <a:pt x="5800" y="113066"/>
                </a:lnTo>
                <a:lnTo>
                  <a:pt x="12097" y="117314"/>
                </a:lnTo>
                <a:lnTo>
                  <a:pt x="19812" y="118872"/>
                </a:lnTo>
                <a:lnTo>
                  <a:pt x="1357884" y="118872"/>
                </a:lnTo>
                <a:lnTo>
                  <a:pt x="1365598" y="117314"/>
                </a:lnTo>
                <a:lnTo>
                  <a:pt x="1371895" y="113066"/>
                </a:lnTo>
                <a:lnTo>
                  <a:pt x="1376139" y="106768"/>
                </a:lnTo>
                <a:lnTo>
                  <a:pt x="1377696" y="99060"/>
                </a:lnTo>
                <a:lnTo>
                  <a:pt x="1377696" y="19812"/>
                </a:lnTo>
                <a:lnTo>
                  <a:pt x="1376139" y="12097"/>
                </a:lnTo>
                <a:lnTo>
                  <a:pt x="1371895" y="5800"/>
                </a:lnTo>
                <a:lnTo>
                  <a:pt x="1365598" y="1556"/>
                </a:lnTo>
                <a:lnTo>
                  <a:pt x="1357884" y="0"/>
                </a:lnTo>
                <a:close/>
              </a:path>
            </a:pathLst>
          </a:custGeom>
          <a:solidFill>
            <a:srgbClr val="F2F2F2"/>
          </a:solidFill>
        </p:spPr>
        <p:txBody>
          <a:bodyPr wrap="square" lIns="0" tIns="0" rIns="0" bIns="0" rtlCol="0"/>
          <a:lstStyle/>
          <a:p>
            <a:endParaRPr/>
          </a:p>
        </p:txBody>
      </p:sp>
      <p:sp>
        <p:nvSpPr>
          <p:cNvPr id="21" name="object 21"/>
          <p:cNvSpPr/>
          <p:nvPr/>
        </p:nvSpPr>
        <p:spPr>
          <a:xfrm>
            <a:off x="9506711" y="762001"/>
            <a:ext cx="1377950" cy="119380"/>
          </a:xfrm>
          <a:custGeom>
            <a:avLst/>
            <a:gdLst/>
            <a:ahLst/>
            <a:cxnLst/>
            <a:rect l="l" t="t" r="r" b="b"/>
            <a:pathLst>
              <a:path w="1377950" h="119380">
                <a:moveTo>
                  <a:pt x="0" y="19812"/>
                </a:moveTo>
                <a:lnTo>
                  <a:pt x="1556" y="12097"/>
                </a:lnTo>
                <a:lnTo>
                  <a:pt x="5800" y="5800"/>
                </a:lnTo>
                <a:lnTo>
                  <a:pt x="12097" y="1556"/>
                </a:lnTo>
                <a:lnTo>
                  <a:pt x="19812" y="0"/>
                </a:lnTo>
                <a:lnTo>
                  <a:pt x="1357884" y="0"/>
                </a:lnTo>
                <a:lnTo>
                  <a:pt x="1365598" y="1556"/>
                </a:lnTo>
                <a:lnTo>
                  <a:pt x="1371895" y="5800"/>
                </a:lnTo>
                <a:lnTo>
                  <a:pt x="1376139" y="12097"/>
                </a:lnTo>
                <a:lnTo>
                  <a:pt x="1377696" y="19812"/>
                </a:lnTo>
                <a:lnTo>
                  <a:pt x="1377696" y="99060"/>
                </a:lnTo>
                <a:lnTo>
                  <a:pt x="1376139" y="106768"/>
                </a:lnTo>
                <a:lnTo>
                  <a:pt x="1371895" y="113066"/>
                </a:lnTo>
                <a:lnTo>
                  <a:pt x="1365598" y="117314"/>
                </a:lnTo>
                <a:lnTo>
                  <a:pt x="1357884" y="118872"/>
                </a:lnTo>
                <a:lnTo>
                  <a:pt x="19812" y="118872"/>
                </a:lnTo>
                <a:lnTo>
                  <a:pt x="12097" y="117314"/>
                </a:lnTo>
                <a:lnTo>
                  <a:pt x="5800" y="113066"/>
                </a:lnTo>
                <a:lnTo>
                  <a:pt x="1556" y="106768"/>
                </a:lnTo>
                <a:lnTo>
                  <a:pt x="0" y="99060"/>
                </a:lnTo>
                <a:lnTo>
                  <a:pt x="0" y="19812"/>
                </a:lnTo>
                <a:close/>
              </a:path>
            </a:pathLst>
          </a:custGeom>
          <a:ln w="6096">
            <a:solidFill>
              <a:srgbClr val="A7A8A7"/>
            </a:solidFill>
          </a:ln>
        </p:spPr>
        <p:txBody>
          <a:bodyPr wrap="square" lIns="0" tIns="0" rIns="0" bIns="0" rtlCol="0"/>
          <a:lstStyle/>
          <a:p>
            <a:endParaRPr/>
          </a:p>
        </p:txBody>
      </p:sp>
      <p:sp>
        <p:nvSpPr>
          <p:cNvPr id="22" name="object 22"/>
          <p:cNvSpPr txBox="1"/>
          <p:nvPr/>
        </p:nvSpPr>
        <p:spPr>
          <a:xfrm>
            <a:off x="9805771" y="767579"/>
            <a:ext cx="778510" cy="107722"/>
          </a:xfrm>
          <a:prstGeom prst="rect">
            <a:avLst/>
          </a:prstGeom>
        </p:spPr>
        <p:txBody>
          <a:bodyPr vert="horz" wrap="square" lIns="0" tIns="0" rIns="0" bIns="0" rtlCol="0">
            <a:spAutoFit/>
          </a:bodyPr>
          <a:lstStyle/>
          <a:p>
            <a:pPr marL="12700"/>
            <a:r>
              <a:rPr sz="700" b="1" spc="-5" dirty="0">
                <a:latin typeface="Meiryo UI"/>
                <a:cs typeface="Meiryo UI"/>
              </a:rPr>
              <a:t>研究開発</a:t>
            </a:r>
            <a:r>
              <a:rPr sz="700" b="1" spc="-10" dirty="0">
                <a:latin typeface="Meiryo UI"/>
                <a:cs typeface="Meiryo UI"/>
              </a:rPr>
              <a:t>・</a:t>
            </a:r>
            <a:r>
              <a:rPr sz="700" b="1" spc="-5" dirty="0">
                <a:latin typeface="Meiryo UI"/>
                <a:cs typeface="Meiryo UI"/>
              </a:rPr>
              <a:t>人材育成</a:t>
            </a:r>
            <a:endParaRPr sz="700">
              <a:latin typeface="Meiryo UI"/>
              <a:cs typeface="Meiryo UI"/>
            </a:endParaRPr>
          </a:p>
        </p:txBody>
      </p:sp>
      <p:sp>
        <p:nvSpPr>
          <p:cNvPr id="23" name="object 23"/>
          <p:cNvSpPr/>
          <p:nvPr/>
        </p:nvSpPr>
        <p:spPr>
          <a:xfrm>
            <a:off x="9489947" y="917447"/>
            <a:ext cx="1416050" cy="106680"/>
          </a:xfrm>
          <a:custGeom>
            <a:avLst/>
            <a:gdLst/>
            <a:ahLst/>
            <a:cxnLst/>
            <a:rect l="l" t="t" r="r" b="b"/>
            <a:pathLst>
              <a:path w="1416050" h="106680">
                <a:moveTo>
                  <a:pt x="1407833" y="0"/>
                </a:moveTo>
                <a:lnTo>
                  <a:pt x="7962" y="0"/>
                </a:lnTo>
                <a:lnTo>
                  <a:pt x="0" y="7962"/>
                </a:lnTo>
                <a:lnTo>
                  <a:pt x="0" y="98717"/>
                </a:lnTo>
                <a:lnTo>
                  <a:pt x="7962" y="106679"/>
                </a:lnTo>
                <a:lnTo>
                  <a:pt x="1407833" y="106679"/>
                </a:lnTo>
                <a:lnTo>
                  <a:pt x="1415796" y="98717"/>
                </a:lnTo>
                <a:lnTo>
                  <a:pt x="1415796" y="7962"/>
                </a:lnTo>
                <a:lnTo>
                  <a:pt x="1407833" y="0"/>
                </a:lnTo>
                <a:close/>
              </a:path>
            </a:pathLst>
          </a:custGeom>
          <a:solidFill>
            <a:srgbClr val="F2F2F2"/>
          </a:solidFill>
        </p:spPr>
        <p:txBody>
          <a:bodyPr wrap="square" lIns="0" tIns="0" rIns="0" bIns="0" rtlCol="0"/>
          <a:lstStyle/>
          <a:p>
            <a:endParaRPr/>
          </a:p>
        </p:txBody>
      </p:sp>
      <p:sp>
        <p:nvSpPr>
          <p:cNvPr id="24" name="object 24"/>
          <p:cNvSpPr/>
          <p:nvPr/>
        </p:nvSpPr>
        <p:spPr>
          <a:xfrm>
            <a:off x="9489947" y="917447"/>
            <a:ext cx="1416050" cy="106680"/>
          </a:xfrm>
          <a:custGeom>
            <a:avLst/>
            <a:gdLst/>
            <a:ahLst/>
            <a:cxnLst/>
            <a:rect l="l" t="t" r="r" b="b"/>
            <a:pathLst>
              <a:path w="1416050" h="106680">
                <a:moveTo>
                  <a:pt x="0" y="17779"/>
                </a:moveTo>
                <a:lnTo>
                  <a:pt x="0" y="7962"/>
                </a:lnTo>
                <a:lnTo>
                  <a:pt x="7962" y="0"/>
                </a:lnTo>
                <a:lnTo>
                  <a:pt x="17780" y="0"/>
                </a:lnTo>
                <a:lnTo>
                  <a:pt x="1398016" y="0"/>
                </a:lnTo>
                <a:lnTo>
                  <a:pt x="1407833" y="0"/>
                </a:lnTo>
                <a:lnTo>
                  <a:pt x="1415796" y="7962"/>
                </a:lnTo>
                <a:lnTo>
                  <a:pt x="1415796" y="17779"/>
                </a:lnTo>
                <a:lnTo>
                  <a:pt x="1415796" y="88899"/>
                </a:lnTo>
                <a:lnTo>
                  <a:pt x="1415796" y="98717"/>
                </a:lnTo>
                <a:lnTo>
                  <a:pt x="1407833" y="106679"/>
                </a:lnTo>
                <a:lnTo>
                  <a:pt x="1398016" y="106679"/>
                </a:lnTo>
                <a:lnTo>
                  <a:pt x="17780" y="106679"/>
                </a:lnTo>
                <a:lnTo>
                  <a:pt x="7962" y="106679"/>
                </a:lnTo>
                <a:lnTo>
                  <a:pt x="0" y="98717"/>
                </a:lnTo>
                <a:lnTo>
                  <a:pt x="0" y="88899"/>
                </a:lnTo>
                <a:lnTo>
                  <a:pt x="0" y="17779"/>
                </a:lnTo>
                <a:close/>
              </a:path>
            </a:pathLst>
          </a:custGeom>
          <a:ln w="6096">
            <a:solidFill>
              <a:srgbClr val="A7A8A7"/>
            </a:solidFill>
          </a:ln>
        </p:spPr>
        <p:txBody>
          <a:bodyPr wrap="square" lIns="0" tIns="0" rIns="0" bIns="0" rtlCol="0"/>
          <a:lstStyle/>
          <a:p>
            <a:endParaRPr/>
          </a:p>
        </p:txBody>
      </p:sp>
      <p:sp>
        <p:nvSpPr>
          <p:cNvPr id="25" name="object 25"/>
          <p:cNvSpPr/>
          <p:nvPr/>
        </p:nvSpPr>
        <p:spPr>
          <a:xfrm>
            <a:off x="1253489" y="1745736"/>
            <a:ext cx="9653270" cy="1545590"/>
          </a:xfrm>
          <a:custGeom>
            <a:avLst/>
            <a:gdLst/>
            <a:ahLst/>
            <a:cxnLst/>
            <a:rect l="l" t="t" r="r" b="b"/>
            <a:pathLst>
              <a:path w="9653270" h="1545589">
                <a:moveTo>
                  <a:pt x="0" y="120383"/>
                </a:moveTo>
                <a:lnTo>
                  <a:pt x="9460" y="73525"/>
                </a:lnTo>
                <a:lnTo>
                  <a:pt x="35259" y="35259"/>
                </a:lnTo>
                <a:lnTo>
                  <a:pt x="73525" y="9460"/>
                </a:lnTo>
                <a:lnTo>
                  <a:pt x="120383" y="0"/>
                </a:lnTo>
                <a:lnTo>
                  <a:pt x="9532632" y="0"/>
                </a:lnTo>
                <a:lnTo>
                  <a:pt x="9579490" y="9460"/>
                </a:lnTo>
                <a:lnTo>
                  <a:pt x="9617756" y="35259"/>
                </a:lnTo>
                <a:lnTo>
                  <a:pt x="9643555" y="73525"/>
                </a:lnTo>
                <a:lnTo>
                  <a:pt x="9653016" y="120383"/>
                </a:lnTo>
                <a:lnTo>
                  <a:pt x="9653016" y="1424965"/>
                </a:lnTo>
                <a:lnTo>
                  <a:pt x="9643555" y="1471821"/>
                </a:lnTo>
                <a:lnTo>
                  <a:pt x="9617756" y="1510082"/>
                </a:lnTo>
                <a:lnTo>
                  <a:pt x="9579490" y="1535877"/>
                </a:lnTo>
                <a:lnTo>
                  <a:pt x="9532632" y="1545335"/>
                </a:lnTo>
                <a:lnTo>
                  <a:pt x="120383" y="1545335"/>
                </a:lnTo>
                <a:lnTo>
                  <a:pt x="73525" y="1535877"/>
                </a:lnTo>
                <a:lnTo>
                  <a:pt x="35259" y="1510082"/>
                </a:lnTo>
                <a:lnTo>
                  <a:pt x="9460" y="1471821"/>
                </a:lnTo>
                <a:lnTo>
                  <a:pt x="0" y="1424965"/>
                </a:lnTo>
                <a:lnTo>
                  <a:pt x="0" y="120383"/>
                </a:lnTo>
                <a:close/>
              </a:path>
            </a:pathLst>
          </a:custGeom>
          <a:ln w="19812">
            <a:solidFill>
              <a:srgbClr val="1F4E79"/>
            </a:solidFill>
          </a:ln>
        </p:spPr>
        <p:txBody>
          <a:bodyPr wrap="square" lIns="0" tIns="0" rIns="0" bIns="0" rtlCol="0"/>
          <a:lstStyle/>
          <a:p>
            <a:endParaRPr/>
          </a:p>
        </p:txBody>
      </p:sp>
      <p:sp>
        <p:nvSpPr>
          <p:cNvPr id="26" name="object 26"/>
          <p:cNvSpPr txBox="1"/>
          <p:nvPr/>
        </p:nvSpPr>
        <p:spPr>
          <a:xfrm>
            <a:off x="1275704" y="2274972"/>
            <a:ext cx="1419860" cy="493395"/>
          </a:xfrm>
          <a:prstGeom prst="rect">
            <a:avLst/>
          </a:prstGeom>
        </p:spPr>
        <p:txBody>
          <a:bodyPr vert="horz" wrap="square" lIns="0" tIns="0" rIns="0" bIns="0" rtlCol="0">
            <a:spAutoFit/>
          </a:bodyPr>
          <a:lstStyle/>
          <a:p>
            <a:pPr marL="352425" marR="5080" indent="-340360">
              <a:tabLst>
                <a:tab pos="350520" algn="l"/>
              </a:tabLst>
            </a:pPr>
            <a:r>
              <a:rPr sz="1600" spc="-5" dirty="0">
                <a:solidFill>
                  <a:srgbClr val="1F4E79"/>
                </a:solidFill>
                <a:latin typeface="Meiryo UI"/>
                <a:cs typeface="Meiryo UI"/>
              </a:rPr>
              <a:t>１	サ</a:t>
            </a:r>
            <a:r>
              <a:rPr sz="1600" spc="-10" dirty="0">
                <a:solidFill>
                  <a:srgbClr val="1F4E79"/>
                </a:solidFill>
                <a:latin typeface="Meiryo UI"/>
                <a:cs typeface="Meiryo UI"/>
              </a:rPr>
              <a:t>イ</a:t>
            </a:r>
            <a:r>
              <a:rPr sz="1600" spc="-5" dirty="0">
                <a:solidFill>
                  <a:srgbClr val="1F4E79"/>
                </a:solidFill>
                <a:latin typeface="Meiryo UI"/>
                <a:cs typeface="Meiryo UI"/>
              </a:rPr>
              <a:t>バー空間  </a:t>
            </a:r>
            <a:r>
              <a:rPr sz="1600" spc="-10" dirty="0">
                <a:solidFill>
                  <a:srgbClr val="1F4E79"/>
                </a:solidFill>
                <a:latin typeface="Meiryo UI"/>
                <a:cs typeface="Meiryo UI"/>
              </a:rPr>
              <a:t>に係る認識</a:t>
            </a:r>
            <a:endParaRPr sz="1600">
              <a:latin typeface="Meiryo UI"/>
              <a:cs typeface="Meiryo UI"/>
            </a:endParaRPr>
          </a:p>
        </p:txBody>
      </p:sp>
      <p:sp>
        <p:nvSpPr>
          <p:cNvPr id="27" name="object 27"/>
          <p:cNvSpPr/>
          <p:nvPr/>
        </p:nvSpPr>
        <p:spPr>
          <a:xfrm>
            <a:off x="1253489" y="3513582"/>
            <a:ext cx="9653270" cy="632460"/>
          </a:xfrm>
          <a:custGeom>
            <a:avLst/>
            <a:gdLst/>
            <a:ahLst/>
            <a:cxnLst/>
            <a:rect l="l" t="t" r="r" b="b"/>
            <a:pathLst>
              <a:path w="9653270" h="632460">
                <a:moveTo>
                  <a:pt x="0" y="71005"/>
                </a:moveTo>
                <a:lnTo>
                  <a:pt x="5579" y="43366"/>
                </a:lnTo>
                <a:lnTo>
                  <a:pt x="20796" y="20796"/>
                </a:lnTo>
                <a:lnTo>
                  <a:pt x="43366" y="5579"/>
                </a:lnTo>
                <a:lnTo>
                  <a:pt x="71005" y="0"/>
                </a:lnTo>
                <a:lnTo>
                  <a:pt x="9582010" y="0"/>
                </a:lnTo>
                <a:lnTo>
                  <a:pt x="9609649" y="5579"/>
                </a:lnTo>
                <a:lnTo>
                  <a:pt x="9632219" y="20796"/>
                </a:lnTo>
                <a:lnTo>
                  <a:pt x="9647436" y="43366"/>
                </a:lnTo>
                <a:lnTo>
                  <a:pt x="9653016" y="71005"/>
                </a:lnTo>
                <a:lnTo>
                  <a:pt x="9653016" y="561454"/>
                </a:lnTo>
                <a:lnTo>
                  <a:pt x="9647436" y="589093"/>
                </a:lnTo>
                <a:lnTo>
                  <a:pt x="9632219" y="611663"/>
                </a:lnTo>
                <a:lnTo>
                  <a:pt x="9609649" y="626880"/>
                </a:lnTo>
                <a:lnTo>
                  <a:pt x="9582010" y="632460"/>
                </a:lnTo>
                <a:lnTo>
                  <a:pt x="71005" y="632460"/>
                </a:lnTo>
                <a:lnTo>
                  <a:pt x="43366" y="626880"/>
                </a:lnTo>
                <a:lnTo>
                  <a:pt x="20796" y="611663"/>
                </a:lnTo>
                <a:lnTo>
                  <a:pt x="5579" y="589093"/>
                </a:lnTo>
                <a:lnTo>
                  <a:pt x="0" y="561454"/>
                </a:lnTo>
                <a:lnTo>
                  <a:pt x="0" y="71005"/>
                </a:lnTo>
                <a:close/>
              </a:path>
            </a:pathLst>
          </a:custGeom>
          <a:ln w="19811">
            <a:solidFill>
              <a:srgbClr val="1F4E79"/>
            </a:solidFill>
          </a:ln>
        </p:spPr>
        <p:txBody>
          <a:bodyPr wrap="square" lIns="0" tIns="0" rIns="0" bIns="0" rtlCol="0"/>
          <a:lstStyle/>
          <a:p>
            <a:endParaRPr/>
          </a:p>
        </p:txBody>
      </p:sp>
      <p:sp>
        <p:nvSpPr>
          <p:cNvPr id="28" name="object 28"/>
          <p:cNvSpPr txBox="1"/>
          <p:nvPr/>
        </p:nvSpPr>
        <p:spPr>
          <a:xfrm>
            <a:off x="1261228" y="3708439"/>
            <a:ext cx="769620" cy="249554"/>
          </a:xfrm>
          <a:prstGeom prst="rect">
            <a:avLst/>
          </a:prstGeom>
        </p:spPr>
        <p:txBody>
          <a:bodyPr vert="horz" wrap="square" lIns="0" tIns="0" rIns="0" bIns="0" rtlCol="0">
            <a:spAutoFit/>
          </a:bodyPr>
          <a:lstStyle/>
          <a:p>
            <a:pPr marL="12700">
              <a:tabLst>
                <a:tab pos="350520" algn="l"/>
              </a:tabLst>
            </a:pPr>
            <a:r>
              <a:rPr sz="1600" spc="-5" dirty="0">
                <a:solidFill>
                  <a:srgbClr val="1F4E79"/>
                </a:solidFill>
                <a:latin typeface="Meiryo UI"/>
                <a:cs typeface="Meiryo UI"/>
              </a:rPr>
              <a:t>２	目的</a:t>
            </a:r>
            <a:endParaRPr sz="1600">
              <a:latin typeface="Meiryo UI"/>
              <a:cs typeface="Meiryo UI"/>
            </a:endParaRPr>
          </a:p>
        </p:txBody>
      </p:sp>
      <p:sp>
        <p:nvSpPr>
          <p:cNvPr id="29" name="object 29"/>
          <p:cNvSpPr/>
          <p:nvPr/>
        </p:nvSpPr>
        <p:spPr>
          <a:xfrm>
            <a:off x="3008376" y="1697736"/>
            <a:ext cx="1351787" cy="501395"/>
          </a:xfrm>
          <a:prstGeom prst="rect">
            <a:avLst/>
          </a:prstGeom>
          <a:blipFill>
            <a:blip r:embed="rId2" cstate="print"/>
            <a:stretch>
              <a:fillRect/>
            </a:stretch>
          </a:blipFill>
        </p:spPr>
        <p:txBody>
          <a:bodyPr wrap="square" lIns="0" tIns="0" rIns="0" bIns="0" rtlCol="0"/>
          <a:lstStyle/>
          <a:p>
            <a:endParaRPr/>
          </a:p>
        </p:txBody>
      </p:sp>
      <p:sp>
        <p:nvSpPr>
          <p:cNvPr id="30" name="object 30"/>
          <p:cNvSpPr/>
          <p:nvPr/>
        </p:nvSpPr>
        <p:spPr>
          <a:xfrm>
            <a:off x="3008377" y="1895868"/>
            <a:ext cx="5237987" cy="501382"/>
          </a:xfrm>
          <a:prstGeom prst="rect">
            <a:avLst/>
          </a:prstGeom>
          <a:blipFill>
            <a:blip r:embed="rId3" cstate="print"/>
            <a:stretch>
              <a:fillRect/>
            </a:stretch>
          </a:blipFill>
        </p:spPr>
        <p:txBody>
          <a:bodyPr wrap="square" lIns="0" tIns="0" rIns="0" bIns="0" rtlCol="0"/>
          <a:lstStyle/>
          <a:p>
            <a:endParaRPr/>
          </a:p>
        </p:txBody>
      </p:sp>
      <p:sp>
        <p:nvSpPr>
          <p:cNvPr id="31" name="object 31"/>
          <p:cNvSpPr/>
          <p:nvPr/>
        </p:nvSpPr>
        <p:spPr>
          <a:xfrm>
            <a:off x="8122919" y="2170188"/>
            <a:ext cx="2740150" cy="501382"/>
          </a:xfrm>
          <a:prstGeom prst="rect">
            <a:avLst/>
          </a:prstGeom>
          <a:blipFill>
            <a:blip r:embed="rId4" cstate="print"/>
            <a:stretch>
              <a:fillRect/>
            </a:stretch>
          </a:blipFill>
        </p:spPr>
        <p:txBody>
          <a:bodyPr wrap="square" lIns="0" tIns="0" rIns="0" bIns="0" rtlCol="0"/>
          <a:lstStyle/>
          <a:p>
            <a:endParaRPr/>
          </a:p>
        </p:txBody>
      </p:sp>
      <p:sp>
        <p:nvSpPr>
          <p:cNvPr id="32" name="object 32"/>
          <p:cNvSpPr/>
          <p:nvPr/>
        </p:nvSpPr>
        <p:spPr>
          <a:xfrm>
            <a:off x="3025140" y="2368296"/>
            <a:ext cx="2130551" cy="501395"/>
          </a:xfrm>
          <a:prstGeom prst="rect">
            <a:avLst/>
          </a:prstGeom>
          <a:blipFill>
            <a:blip r:embed="rId5" cstate="print"/>
            <a:stretch>
              <a:fillRect/>
            </a:stretch>
          </a:blipFill>
        </p:spPr>
        <p:txBody>
          <a:bodyPr wrap="square" lIns="0" tIns="0" rIns="0" bIns="0" rtlCol="0"/>
          <a:lstStyle/>
          <a:p>
            <a:endParaRPr/>
          </a:p>
        </p:txBody>
      </p:sp>
      <p:sp>
        <p:nvSpPr>
          <p:cNvPr id="33" name="object 33"/>
          <p:cNvSpPr/>
          <p:nvPr/>
        </p:nvSpPr>
        <p:spPr>
          <a:xfrm>
            <a:off x="4802124" y="2368296"/>
            <a:ext cx="684275" cy="501395"/>
          </a:xfrm>
          <a:prstGeom prst="rect">
            <a:avLst/>
          </a:prstGeom>
          <a:blipFill>
            <a:blip r:embed="rId6" cstate="print"/>
            <a:stretch>
              <a:fillRect/>
            </a:stretch>
          </a:blipFill>
        </p:spPr>
        <p:txBody>
          <a:bodyPr wrap="square" lIns="0" tIns="0" rIns="0" bIns="0" rtlCol="0"/>
          <a:lstStyle/>
          <a:p>
            <a:endParaRPr/>
          </a:p>
        </p:txBody>
      </p:sp>
      <p:sp>
        <p:nvSpPr>
          <p:cNvPr id="34" name="object 34"/>
          <p:cNvSpPr/>
          <p:nvPr/>
        </p:nvSpPr>
        <p:spPr>
          <a:xfrm>
            <a:off x="5132832" y="2368296"/>
            <a:ext cx="425195" cy="501395"/>
          </a:xfrm>
          <a:prstGeom prst="rect">
            <a:avLst/>
          </a:prstGeom>
          <a:blipFill>
            <a:blip r:embed="rId7" cstate="print"/>
            <a:stretch>
              <a:fillRect/>
            </a:stretch>
          </a:blipFill>
        </p:spPr>
        <p:txBody>
          <a:bodyPr wrap="square" lIns="0" tIns="0" rIns="0" bIns="0" rtlCol="0"/>
          <a:lstStyle/>
          <a:p>
            <a:endParaRPr/>
          </a:p>
        </p:txBody>
      </p:sp>
      <p:sp>
        <p:nvSpPr>
          <p:cNvPr id="35" name="object 35"/>
          <p:cNvSpPr/>
          <p:nvPr/>
        </p:nvSpPr>
        <p:spPr>
          <a:xfrm>
            <a:off x="5204460" y="2368296"/>
            <a:ext cx="1345691" cy="501395"/>
          </a:xfrm>
          <a:prstGeom prst="rect">
            <a:avLst/>
          </a:prstGeom>
          <a:blipFill>
            <a:blip r:embed="rId8" cstate="print"/>
            <a:stretch>
              <a:fillRect/>
            </a:stretch>
          </a:blipFill>
        </p:spPr>
        <p:txBody>
          <a:bodyPr wrap="square" lIns="0" tIns="0" rIns="0" bIns="0" rtlCol="0"/>
          <a:lstStyle/>
          <a:p>
            <a:endParaRPr/>
          </a:p>
        </p:txBody>
      </p:sp>
      <p:sp>
        <p:nvSpPr>
          <p:cNvPr id="36" name="object 36"/>
          <p:cNvSpPr/>
          <p:nvPr/>
        </p:nvSpPr>
        <p:spPr>
          <a:xfrm>
            <a:off x="6196584" y="2368296"/>
            <a:ext cx="425195" cy="501395"/>
          </a:xfrm>
          <a:prstGeom prst="rect">
            <a:avLst/>
          </a:prstGeom>
          <a:blipFill>
            <a:blip r:embed="rId9" cstate="print"/>
            <a:stretch>
              <a:fillRect/>
            </a:stretch>
          </a:blipFill>
        </p:spPr>
        <p:txBody>
          <a:bodyPr wrap="square" lIns="0" tIns="0" rIns="0" bIns="0" rtlCol="0"/>
          <a:lstStyle/>
          <a:p>
            <a:endParaRPr/>
          </a:p>
        </p:txBody>
      </p:sp>
      <p:sp>
        <p:nvSpPr>
          <p:cNvPr id="37" name="object 37"/>
          <p:cNvSpPr/>
          <p:nvPr/>
        </p:nvSpPr>
        <p:spPr>
          <a:xfrm>
            <a:off x="6268212" y="2368296"/>
            <a:ext cx="435863" cy="501395"/>
          </a:xfrm>
          <a:prstGeom prst="rect">
            <a:avLst/>
          </a:prstGeom>
          <a:blipFill>
            <a:blip r:embed="rId10" cstate="print"/>
            <a:stretch>
              <a:fillRect/>
            </a:stretch>
          </a:blipFill>
        </p:spPr>
        <p:txBody>
          <a:bodyPr wrap="square" lIns="0" tIns="0" rIns="0" bIns="0" rtlCol="0"/>
          <a:lstStyle/>
          <a:p>
            <a:endParaRPr/>
          </a:p>
        </p:txBody>
      </p:sp>
      <p:sp>
        <p:nvSpPr>
          <p:cNvPr id="38" name="object 38"/>
          <p:cNvSpPr/>
          <p:nvPr/>
        </p:nvSpPr>
        <p:spPr>
          <a:xfrm>
            <a:off x="3447288" y="2642616"/>
            <a:ext cx="2409443" cy="501395"/>
          </a:xfrm>
          <a:prstGeom prst="rect">
            <a:avLst/>
          </a:prstGeom>
          <a:blipFill>
            <a:blip r:embed="rId11" cstate="print"/>
            <a:stretch>
              <a:fillRect/>
            </a:stretch>
          </a:blipFill>
        </p:spPr>
        <p:txBody>
          <a:bodyPr wrap="square" lIns="0" tIns="0" rIns="0" bIns="0" rtlCol="0"/>
          <a:lstStyle/>
          <a:p>
            <a:endParaRPr/>
          </a:p>
        </p:txBody>
      </p:sp>
      <p:sp>
        <p:nvSpPr>
          <p:cNvPr id="39" name="object 39"/>
          <p:cNvSpPr/>
          <p:nvPr/>
        </p:nvSpPr>
        <p:spPr>
          <a:xfrm>
            <a:off x="6242304" y="2642616"/>
            <a:ext cx="2433827" cy="501395"/>
          </a:xfrm>
          <a:prstGeom prst="rect">
            <a:avLst/>
          </a:prstGeom>
          <a:blipFill>
            <a:blip r:embed="rId12" cstate="print"/>
            <a:stretch>
              <a:fillRect/>
            </a:stretch>
          </a:blipFill>
        </p:spPr>
        <p:txBody>
          <a:bodyPr wrap="square" lIns="0" tIns="0" rIns="0" bIns="0" rtlCol="0"/>
          <a:lstStyle/>
          <a:p>
            <a:endParaRPr/>
          </a:p>
        </p:txBody>
      </p:sp>
      <p:sp>
        <p:nvSpPr>
          <p:cNvPr id="40" name="object 40"/>
          <p:cNvSpPr/>
          <p:nvPr/>
        </p:nvSpPr>
        <p:spPr>
          <a:xfrm>
            <a:off x="3142488" y="2840736"/>
            <a:ext cx="1604771" cy="501395"/>
          </a:xfrm>
          <a:prstGeom prst="rect">
            <a:avLst/>
          </a:prstGeom>
          <a:blipFill>
            <a:blip r:embed="rId13" cstate="print"/>
            <a:stretch>
              <a:fillRect/>
            </a:stretch>
          </a:blipFill>
        </p:spPr>
        <p:txBody>
          <a:bodyPr wrap="square" lIns="0" tIns="0" rIns="0" bIns="0" rtlCol="0"/>
          <a:lstStyle/>
          <a:p>
            <a:endParaRPr/>
          </a:p>
        </p:txBody>
      </p:sp>
      <p:sp>
        <p:nvSpPr>
          <p:cNvPr id="41" name="object 41"/>
          <p:cNvSpPr txBox="1"/>
          <p:nvPr/>
        </p:nvSpPr>
        <p:spPr>
          <a:xfrm>
            <a:off x="2959432" y="1824386"/>
            <a:ext cx="7901305" cy="1348105"/>
          </a:xfrm>
          <a:prstGeom prst="rect">
            <a:avLst/>
          </a:prstGeom>
        </p:spPr>
        <p:txBody>
          <a:bodyPr vert="horz" wrap="square" lIns="0" tIns="0" rIns="0" bIns="0" rtlCol="0">
            <a:spAutoFit/>
          </a:bodyPr>
          <a:lstStyle/>
          <a:p>
            <a:pPr marL="225425" marR="5080" indent="-213360"/>
            <a:r>
              <a:rPr sz="1300" spc="-5" dirty="0">
                <a:latin typeface="Wingdings"/>
                <a:cs typeface="Wingdings"/>
              </a:rPr>
              <a:t></a:t>
            </a:r>
            <a:r>
              <a:rPr sz="1300" spc="-5" dirty="0">
                <a:latin typeface="Times New Roman"/>
                <a:cs typeface="Times New Roman"/>
              </a:rPr>
              <a:t> </a:t>
            </a:r>
            <a:r>
              <a:rPr sz="1300" spc="-5" dirty="0">
                <a:latin typeface="Meiryo UI"/>
                <a:cs typeface="Meiryo UI"/>
              </a:rPr>
              <a:t>サイバー空間は「国境を意識することなく自由にアイディアを議論でき、そこで生まれた知的創造物やイノベーションにより、  無限の価値を産むフロンティア」である人工の空間で、経済社会の活動基盤である。</a:t>
            </a:r>
            <a:endParaRPr sz="1300">
              <a:latin typeface="Meiryo UI"/>
              <a:cs typeface="Meiryo UI"/>
            </a:endParaRPr>
          </a:p>
          <a:p>
            <a:pPr marL="242570" marR="165735" indent="-230504">
              <a:spcBef>
                <a:spcPts val="600"/>
              </a:spcBef>
            </a:pPr>
            <a:r>
              <a:rPr sz="1300" spc="-5" dirty="0">
                <a:latin typeface="Wingdings"/>
                <a:cs typeface="Wingdings"/>
              </a:rPr>
              <a:t></a:t>
            </a:r>
            <a:r>
              <a:rPr sz="1300" spc="-5" dirty="0">
                <a:latin typeface="Times New Roman"/>
                <a:cs typeface="Times New Roman"/>
              </a:rPr>
              <a:t> </a:t>
            </a:r>
            <a:r>
              <a:rPr sz="1300" spc="-5" dirty="0">
                <a:latin typeface="Meiryo UI"/>
                <a:cs typeface="Meiryo UI"/>
              </a:rPr>
              <a:t>実空間のモノやヒトが、サイバー空間により物理的制約を超えて連接することで、実空間とサイバー空間の融合が高度  に深化した「連接融合情報社会(連融情報社会)」が到来しつつある。</a:t>
            </a:r>
            <a:endParaRPr sz="1300">
              <a:latin typeface="Meiryo UI"/>
              <a:cs typeface="Meiryo UI"/>
            </a:endParaRPr>
          </a:p>
          <a:p>
            <a:pPr marL="226060" marR="100330" indent="-213995">
              <a:spcBef>
                <a:spcPts val="600"/>
              </a:spcBef>
            </a:pPr>
            <a:r>
              <a:rPr sz="1300" spc="-5" dirty="0">
                <a:latin typeface="Wingdings"/>
                <a:cs typeface="Wingdings"/>
              </a:rPr>
              <a:t></a:t>
            </a:r>
            <a:r>
              <a:rPr sz="1300" spc="-5" dirty="0">
                <a:latin typeface="Times New Roman"/>
                <a:cs typeface="Times New Roman"/>
              </a:rPr>
              <a:t> </a:t>
            </a:r>
            <a:r>
              <a:rPr sz="1300" spc="-5" dirty="0">
                <a:latin typeface="Meiryo UI"/>
                <a:cs typeface="Meiryo UI"/>
              </a:rPr>
              <a:t>一方、社会経済活動への重大な被害や我が国の安全保障に対するサイバー脅威も高まっている。今後、国民生活へ  の脅威が更に深刻化することが予想される。</a:t>
            </a:r>
            <a:endParaRPr sz="1300">
              <a:latin typeface="Meiryo UI"/>
              <a:cs typeface="Meiryo UI"/>
            </a:endParaRPr>
          </a:p>
        </p:txBody>
      </p:sp>
      <p:sp>
        <p:nvSpPr>
          <p:cNvPr id="42" name="object 42"/>
          <p:cNvSpPr/>
          <p:nvPr/>
        </p:nvSpPr>
        <p:spPr>
          <a:xfrm>
            <a:off x="1253489" y="4368543"/>
            <a:ext cx="9653270" cy="2376170"/>
          </a:xfrm>
          <a:custGeom>
            <a:avLst/>
            <a:gdLst/>
            <a:ahLst/>
            <a:cxnLst/>
            <a:rect l="l" t="t" r="r" b="b"/>
            <a:pathLst>
              <a:path w="9653270" h="2376170">
                <a:moveTo>
                  <a:pt x="0" y="128371"/>
                </a:moveTo>
                <a:lnTo>
                  <a:pt x="10087" y="78406"/>
                </a:lnTo>
                <a:lnTo>
                  <a:pt x="37596" y="37601"/>
                </a:lnTo>
                <a:lnTo>
                  <a:pt x="78400" y="10088"/>
                </a:lnTo>
                <a:lnTo>
                  <a:pt x="128371" y="0"/>
                </a:lnTo>
                <a:lnTo>
                  <a:pt x="9524644" y="0"/>
                </a:lnTo>
                <a:lnTo>
                  <a:pt x="9574615" y="10088"/>
                </a:lnTo>
                <a:lnTo>
                  <a:pt x="9615419" y="37601"/>
                </a:lnTo>
                <a:lnTo>
                  <a:pt x="9642928" y="78406"/>
                </a:lnTo>
                <a:lnTo>
                  <a:pt x="9653016" y="128371"/>
                </a:lnTo>
                <a:lnTo>
                  <a:pt x="9653016" y="2247544"/>
                </a:lnTo>
                <a:lnTo>
                  <a:pt x="9642928" y="2297515"/>
                </a:lnTo>
                <a:lnTo>
                  <a:pt x="9615419" y="2338319"/>
                </a:lnTo>
                <a:lnTo>
                  <a:pt x="9574615" y="2365828"/>
                </a:lnTo>
                <a:lnTo>
                  <a:pt x="9524644" y="2375916"/>
                </a:lnTo>
                <a:lnTo>
                  <a:pt x="128371" y="2375916"/>
                </a:lnTo>
                <a:lnTo>
                  <a:pt x="78400" y="2365828"/>
                </a:lnTo>
                <a:lnTo>
                  <a:pt x="37596" y="2338319"/>
                </a:lnTo>
                <a:lnTo>
                  <a:pt x="10087" y="2297515"/>
                </a:lnTo>
                <a:lnTo>
                  <a:pt x="0" y="2247544"/>
                </a:lnTo>
                <a:lnTo>
                  <a:pt x="0" y="128371"/>
                </a:lnTo>
                <a:close/>
              </a:path>
            </a:pathLst>
          </a:custGeom>
          <a:ln w="19812">
            <a:solidFill>
              <a:srgbClr val="1F4E79"/>
            </a:solidFill>
          </a:ln>
        </p:spPr>
        <p:txBody>
          <a:bodyPr wrap="square" lIns="0" tIns="0" rIns="0" bIns="0" rtlCol="0"/>
          <a:lstStyle/>
          <a:p>
            <a:endParaRPr/>
          </a:p>
        </p:txBody>
      </p:sp>
      <p:sp>
        <p:nvSpPr>
          <p:cNvPr id="43" name="object 43"/>
          <p:cNvSpPr txBox="1"/>
          <p:nvPr/>
        </p:nvSpPr>
        <p:spPr>
          <a:xfrm>
            <a:off x="1278041" y="5435134"/>
            <a:ext cx="1174750" cy="249554"/>
          </a:xfrm>
          <a:prstGeom prst="rect">
            <a:avLst/>
          </a:prstGeom>
        </p:spPr>
        <p:txBody>
          <a:bodyPr vert="horz" wrap="square" lIns="0" tIns="0" rIns="0" bIns="0" rtlCol="0">
            <a:spAutoFit/>
          </a:bodyPr>
          <a:lstStyle/>
          <a:p>
            <a:pPr marL="12700">
              <a:tabLst>
                <a:tab pos="350520" algn="l"/>
              </a:tabLst>
            </a:pPr>
            <a:r>
              <a:rPr sz="1600" spc="-5" dirty="0">
                <a:solidFill>
                  <a:srgbClr val="1F4E79"/>
                </a:solidFill>
                <a:latin typeface="Meiryo UI"/>
                <a:cs typeface="Meiryo UI"/>
              </a:rPr>
              <a:t>３	基本原則</a:t>
            </a:r>
            <a:endParaRPr sz="1600">
              <a:latin typeface="Meiryo UI"/>
              <a:cs typeface="Meiryo UI"/>
            </a:endParaRPr>
          </a:p>
        </p:txBody>
      </p:sp>
      <p:sp>
        <p:nvSpPr>
          <p:cNvPr id="44" name="object 44"/>
          <p:cNvSpPr/>
          <p:nvPr/>
        </p:nvSpPr>
        <p:spPr>
          <a:xfrm>
            <a:off x="2189988" y="1077468"/>
            <a:ext cx="768095" cy="509015"/>
          </a:xfrm>
          <a:prstGeom prst="rect">
            <a:avLst/>
          </a:prstGeom>
          <a:blipFill>
            <a:blip r:embed="rId14" cstate="print"/>
            <a:stretch>
              <a:fillRect/>
            </a:stretch>
          </a:blipFill>
        </p:spPr>
        <p:txBody>
          <a:bodyPr wrap="square" lIns="0" tIns="0" rIns="0" bIns="0" rtlCol="0"/>
          <a:lstStyle/>
          <a:p>
            <a:endParaRPr/>
          </a:p>
        </p:txBody>
      </p:sp>
      <p:sp>
        <p:nvSpPr>
          <p:cNvPr id="45" name="object 45"/>
          <p:cNvSpPr/>
          <p:nvPr/>
        </p:nvSpPr>
        <p:spPr>
          <a:xfrm>
            <a:off x="2598420" y="1077468"/>
            <a:ext cx="4261103" cy="509015"/>
          </a:xfrm>
          <a:prstGeom prst="rect">
            <a:avLst/>
          </a:prstGeom>
          <a:blipFill>
            <a:blip r:embed="rId15" cstate="print"/>
            <a:stretch>
              <a:fillRect/>
            </a:stretch>
          </a:blipFill>
        </p:spPr>
        <p:txBody>
          <a:bodyPr wrap="square" lIns="0" tIns="0" rIns="0" bIns="0" rtlCol="0"/>
          <a:lstStyle/>
          <a:p>
            <a:endParaRPr/>
          </a:p>
        </p:txBody>
      </p:sp>
      <p:sp>
        <p:nvSpPr>
          <p:cNvPr id="46" name="object 46"/>
          <p:cNvSpPr/>
          <p:nvPr/>
        </p:nvSpPr>
        <p:spPr>
          <a:xfrm>
            <a:off x="6499860" y="1077468"/>
            <a:ext cx="771131" cy="509015"/>
          </a:xfrm>
          <a:prstGeom prst="rect">
            <a:avLst/>
          </a:prstGeom>
          <a:blipFill>
            <a:blip r:embed="rId16" cstate="print"/>
            <a:stretch>
              <a:fillRect/>
            </a:stretch>
          </a:blipFill>
        </p:spPr>
        <p:txBody>
          <a:bodyPr wrap="square" lIns="0" tIns="0" rIns="0" bIns="0" rtlCol="0"/>
          <a:lstStyle/>
          <a:p>
            <a:endParaRPr/>
          </a:p>
        </p:txBody>
      </p:sp>
      <p:sp>
        <p:nvSpPr>
          <p:cNvPr id="47" name="object 47"/>
          <p:cNvSpPr/>
          <p:nvPr/>
        </p:nvSpPr>
        <p:spPr>
          <a:xfrm>
            <a:off x="6911340" y="1077468"/>
            <a:ext cx="2587751" cy="509015"/>
          </a:xfrm>
          <a:prstGeom prst="rect">
            <a:avLst/>
          </a:prstGeom>
          <a:blipFill>
            <a:blip r:embed="rId17" cstate="print"/>
            <a:stretch>
              <a:fillRect/>
            </a:stretch>
          </a:blipFill>
        </p:spPr>
        <p:txBody>
          <a:bodyPr wrap="square" lIns="0" tIns="0" rIns="0" bIns="0" rtlCol="0"/>
          <a:lstStyle/>
          <a:p>
            <a:endParaRPr/>
          </a:p>
        </p:txBody>
      </p:sp>
      <p:sp>
        <p:nvSpPr>
          <p:cNvPr id="48" name="object 48"/>
          <p:cNvSpPr/>
          <p:nvPr/>
        </p:nvSpPr>
        <p:spPr>
          <a:xfrm>
            <a:off x="9249155" y="1077468"/>
            <a:ext cx="690371" cy="509015"/>
          </a:xfrm>
          <a:prstGeom prst="rect">
            <a:avLst/>
          </a:prstGeom>
          <a:blipFill>
            <a:blip r:embed="rId18" cstate="print"/>
            <a:stretch>
              <a:fillRect/>
            </a:stretch>
          </a:blipFill>
        </p:spPr>
        <p:txBody>
          <a:bodyPr wrap="square" lIns="0" tIns="0" rIns="0" bIns="0" rtlCol="0"/>
          <a:lstStyle/>
          <a:p>
            <a:endParaRPr/>
          </a:p>
        </p:txBody>
      </p:sp>
      <p:sp>
        <p:nvSpPr>
          <p:cNvPr id="49" name="object 49"/>
          <p:cNvSpPr/>
          <p:nvPr/>
        </p:nvSpPr>
        <p:spPr>
          <a:xfrm>
            <a:off x="9579865" y="1077468"/>
            <a:ext cx="463295" cy="509015"/>
          </a:xfrm>
          <a:prstGeom prst="rect">
            <a:avLst/>
          </a:prstGeom>
          <a:blipFill>
            <a:blip r:embed="rId19" cstate="print"/>
            <a:stretch>
              <a:fillRect/>
            </a:stretch>
          </a:blipFill>
        </p:spPr>
        <p:txBody>
          <a:bodyPr wrap="square" lIns="0" tIns="0" rIns="0" bIns="0" rtlCol="0"/>
          <a:lstStyle/>
          <a:p>
            <a:endParaRPr/>
          </a:p>
        </p:txBody>
      </p:sp>
      <p:sp>
        <p:nvSpPr>
          <p:cNvPr id="50" name="object 50"/>
          <p:cNvSpPr/>
          <p:nvPr/>
        </p:nvSpPr>
        <p:spPr>
          <a:xfrm>
            <a:off x="9683494" y="1077468"/>
            <a:ext cx="989076" cy="509015"/>
          </a:xfrm>
          <a:prstGeom prst="rect">
            <a:avLst/>
          </a:prstGeom>
          <a:blipFill>
            <a:blip r:embed="rId20" cstate="print"/>
            <a:stretch>
              <a:fillRect/>
            </a:stretch>
          </a:blipFill>
        </p:spPr>
        <p:txBody>
          <a:bodyPr wrap="square" lIns="0" tIns="0" rIns="0" bIns="0" rtlCol="0"/>
          <a:lstStyle/>
          <a:p>
            <a:endParaRPr/>
          </a:p>
        </p:txBody>
      </p:sp>
      <p:sp>
        <p:nvSpPr>
          <p:cNvPr id="51" name="object 51"/>
          <p:cNvSpPr/>
          <p:nvPr/>
        </p:nvSpPr>
        <p:spPr>
          <a:xfrm>
            <a:off x="1446276" y="1275589"/>
            <a:ext cx="1950719" cy="509015"/>
          </a:xfrm>
          <a:prstGeom prst="rect">
            <a:avLst/>
          </a:prstGeom>
          <a:blipFill>
            <a:blip r:embed="rId21" cstate="print"/>
            <a:stretch>
              <a:fillRect/>
            </a:stretch>
          </a:blipFill>
        </p:spPr>
        <p:txBody>
          <a:bodyPr wrap="square" lIns="0" tIns="0" rIns="0" bIns="0" rtlCol="0"/>
          <a:lstStyle/>
          <a:p>
            <a:endParaRPr/>
          </a:p>
        </p:txBody>
      </p:sp>
      <p:sp>
        <p:nvSpPr>
          <p:cNvPr id="52" name="object 52"/>
          <p:cNvSpPr txBox="1"/>
          <p:nvPr/>
        </p:nvSpPr>
        <p:spPr>
          <a:xfrm>
            <a:off x="1437686" y="916524"/>
            <a:ext cx="9067800" cy="694690"/>
          </a:xfrm>
          <a:prstGeom prst="rect">
            <a:avLst/>
          </a:prstGeom>
        </p:spPr>
        <p:txBody>
          <a:bodyPr vert="horz" wrap="square" lIns="0" tIns="0" rIns="0" bIns="0" rtlCol="0">
            <a:spAutoFit/>
          </a:bodyPr>
          <a:lstStyle/>
          <a:p>
            <a:pPr marR="435609" algn="r"/>
            <a:r>
              <a:rPr sz="700" b="1" spc="-5" dirty="0">
                <a:latin typeface="Meiryo UI"/>
                <a:cs typeface="Meiryo UI"/>
              </a:rPr>
              <a:t>５．推進体制</a:t>
            </a:r>
            <a:endParaRPr sz="700">
              <a:latin typeface="Meiryo UI"/>
              <a:cs typeface="Meiryo UI"/>
            </a:endParaRPr>
          </a:p>
          <a:p>
            <a:pPr>
              <a:lnSpc>
                <a:spcPct val="100000"/>
              </a:lnSpc>
            </a:pPr>
            <a:endParaRPr sz="700">
              <a:latin typeface="Times New Roman"/>
              <a:cs typeface="Times New Roman"/>
            </a:endParaRPr>
          </a:p>
          <a:p>
            <a:pPr>
              <a:spcBef>
                <a:spcPts val="17"/>
              </a:spcBef>
            </a:pPr>
            <a:endParaRPr sz="550">
              <a:latin typeface="Times New Roman"/>
              <a:cs typeface="Times New Roman"/>
            </a:endParaRPr>
          </a:p>
          <a:p>
            <a:pPr marL="187960" marR="5080" indent="-175260"/>
            <a:r>
              <a:rPr sz="1300" spc="-5" dirty="0">
                <a:latin typeface="Wingdings"/>
                <a:cs typeface="Wingdings"/>
              </a:rPr>
              <a:t></a:t>
            </a:r>
            <a:r>
              <a:rPr sz="1300" spc="-5" dirty="0">
                <a:latin typeface="Times New Roman"/>
                <a:cs typeface="Times New Roman"/>
              </a:rPr>
              <a:t> </a:t>
            </a:r>
            <a:r>
              <a:rPr sz="1300" spc="-5" dirty="0">
                <a:latin typeface="Meiryo UI"/>
                <a:cs typeface="Meiryo UI"/>
              </a:rPr>
              <a:t>本戦略は、2020年オリンピック・パラリンピック東京大会の開催、そしてその先の2020年代初頭までの将来を見据えつつ、今後3年程度の  </a:t>
            </a:r>
            <a:r>
              <a:rPr sz="1300" spc="-10" dirty="0">
                <a:latin typeface="Meiryo UI"/>
                <a:cs typeface="Meiryo UI"/>
              </a:rPr>
              <a:t>基本的な施策の方向性を示すもの。</a:t>
            </a:r>
            <a:endParaRPr sz="1300">
              <a:latin typeface="Meiryo UI"/>
              <a:cs typeface="Meiryo UI"/>
            </a:endParaRPr>
          </a:p>
        </p:txBody>
      </p:sp>
      <p:sp>
        <p:nvSpPr>
          <p:cNvPr id="53" name="object 53"/>
          <p:cNvSpPr/>
          <p:nvPr/>
        </p:nvSpPr>
        <p:spPr>
          <a:xfrm>
            <a:off x="3108961" y="4664964"/>
            <a:ext cx="2078735" cy="501395"/>
          </a:xfrm>
          <a:prstGeom prst="rect">
            <a:avLst/>
          </a:prstGeom>
          <a:blipFill>
            <a:blip r:embed="rId22" cstate="print"/>
            <a:stretch>
              <a:fillRect/>
            </a:stretch>
          </a:blipFill>
        </p:spPr>
        <p:txBody>
          <a:bodyPr wrap="square" lIns="0" tIns="0" rIns="0" bIns="0" rtlCol="0"/>
          <a:lstStyle/>
          <a:p>
            <a:endParaRPr/>
          </a:p>
        </p:txBody>
      </p:sp>
      <p:sp>
        <p:nvSpPr>
          <p:cNvPr id="54" name="object 54"/>
          <p:cNvSpPr/>
          <p:nvPr/>
        </p:nvSpPr>
        <p:spPr>
          <a:xfrm>
            <a:off x="3108961" y="4939284"/>
            <a:ext cx="981455" cy="501395"/>
          </a:xfrm>
          <a:prstGeom prst="rect">
            <a:avLst/>
          </a:prstGeom>
          <a:blipFill>
            <a:blip r:embed="rId23" cstate="print"/>
            <a:stretch>
              <a:fillRect/>
            </a:stretch>
          </a:blipFill>
        </p:spPr>
        <p:txBody>
          <a:bodyPr wrap="square" lIns="0" tIns="0" rIns="0" bIns="0" rtlCol="0"/>
          <a:lstStyle/>
          <a:p>
            <a:endParaRPr/>
          </a:p>
        </p:txBody>
      </p:sp>
      <p:sp>
        <p:nvSpPr>
          <p:cNvPr id="55" name="object 55"/>
          <p:cNvSpPr txBox="1"/>
          <p:nvPr/>
        </p:nvSpPr>
        <p:spPr>
          <a:xfrm>
            <a:off x="2959431" y="4516784"/>
            <a:ext cx="7252334" cy="753745"/>
          </a:xfrm>
          <a:prstGeom prst="rect">
            <a:avLst/>
          </a:prstGeom>
        </p:spPr>
        <p:txBody>
          <a:bodyPr vert="horz" wrap="square" lIns="0" tIns="0" rIns="0" bIns="0" rtlCol="0">
            <a:spAutoFit/>
          </a:bodyPr>
          <a:lstStyle/>
          <a:p>
            <a:pPr marR="1398905" algn="ctr"/>
            <a:r>
              <a:rPr sz="1300" spc="-5" dirty="0">
                <a:latin typeface="Meiryo UI"/>
                <a:cs typeface="Meiryo UI"/>
              </a:rPr>
              <a:t>本戦略の目的達成のための施策の立案及び実施に当たり、下記に示す基本原則に従う。</a:t>
            </a:r>
            <a:endParaRPr sz="1300">
              <a:latin typeface="Meiryo UI"/>
              <a:cs typeface="Meiryo UI"/>
            </a:endParaRPr>
          </a:p>
          <a:p>
            <a:pPr marL="105410">
              <a:spcBef>
                <a:spcPts val="600"/>
              </a:spcBef>
            </a:pPr>
            <a:r>
              <a:rPr sz="1300" spc="-5" dirty="0">
                <a:latin typeface="Meiryo UI"/>
                <a:cs typeface="Meiryo UI"/>
              </a:rPr>
              <a:t>①</a:t>
            </a:r>
            <a:r>
              <a:rPr sz="1300" dirty="0">
                <a:latin typeface="Meiryo UI"/>
                <a:cs typeface="Meiryo UI"/>
              </a:rPr>
              <a:t> </a:t>
            </a:r>
            <a:r>
              <a:rPr sz="1300" spc="-5" dirty="0">
                <a:latin typeface="Meiryo UI"/>
                <a:cs typeface="Meiryo UI"/>
              </a:rPr>
              <a:t>情報の自由な流通の確保：サイバー空間発展の基盤として、情報の自由な流通が保証された空間を維持</a:t>
            </a:r>
            <a:endParaRPr sz="1300">
              <a:latin typeface="Meiryo UI"/>
              <a:cs typeface="Meiryo UI"/>
            </a:endParaRPr>
          </a:p>
          <a:p>
            <a:pPr marL="105410">
              <a:spcBef>
                <a:spcPts val="600"/>
              </a:spcBef>
            </a:pPr>
            <a:r>
              <a:rPr sz="1300" spc="-5" dirty="0">
                <a:latin typeface="Meiryo UI"/>
                <a:cs typeface="Meiryo UI"/>
              </a:rPr>
              <a:t>②</a:t>
            </a:r>
            <a:r>
              <a:rPr sz="1300" spc="-25" dirty="0">
                <a:latin typeface="Meiryo UI"/>
                <a:cs typeface="Meiryo UI"/>
              </a:rPr>
              <a:t> </a:t>
            </a:r>
            <a:r>
              <a:rPr sz="1300" spc="-5" dirty="0">
                <a:latin typeface="Meiryo UI"/>
                <a:cs typeface="Meiryo UI"/>
              </a:rPr>
              <a:t>法の支配：実空間と同様にサイバー空間に対しても「ルールや規範」の適用を徹底</a:t>
            </a:r>
            <a:endParaRPr sz="1300">
              <a:latin typeface="Meiryo UI"/>
              <a:cs typeface="Meiryo UI"/>
            </a:endParaRPr>
          </a:p>
        </p:txBody>
      </p:sp>
      <p:sp>
        <p:nvSpPr>
          <p:cNvPr id="56" name="object 56"/>
          <p:cNvSpPr/>
          <p:nvPr/>
        </p:nvSpPr>
        <p:spPr>
          <a:xfrm>
            <a:off x="3108961" y="5213604"/>
            <a:ext cx="847343" cy="501395"/>
          </a:xfrm>
          <a:prstGeom prst="rect">
            <a:avLst/>
          </a:prstGeom>
          <a:blipFill>
            <a:blip r:embed="rId24" cstate="print"/>
            <a:stretch>
              <a:fillRect/>
            </a:stretch>
          </a:blipFill>
        </p:spPr>
        <p:txBody>
          <a:bodyPr wrap="square" lIns="0" tIns="0" rIns="0" bIns="0" rtlCol="0"/>
          <a:lstStyle/>
          <a:p>
            <a:endParaRPr/>
          </a:p>
        </p:txBody>
      </p:sp>
      <p:sp>
        <p:nvSpPr>
          <p:cNvPr id="57" name="object 57"/>
          <p:cNvSpPr/>
          <p:nvPr/>
        </p:nvSpPr>
        <p:spPr>
          <a:xfrm>
            <a:off x="3108961" y="5487924"/>
            <a:ext cx="847343" cy="501395"/>
          </a:xfrm>
          <a:prstGeom prst="rect">
            <a:avLst/>
          </a:prstGeom>
          <a:blipFill>
            <a:blip r:embed="rId25" cstate="print"/>
            <a:stretch>
              <a:fillRect/>
            </a:stretch>
          </a:blipFill>
        </p:spPr>
        <p:txBody>
          <a:bodyPr wrap="square" lIns="0" tIns="0" rIns="0" bIns="0" rtlCol="0"/>
          <a:lstStyle/>
          <a:p>
            <a:endParaRPr/>
          </a:p>
        </p:txBody>
      </p:sp>
      <p:sp>
        <p:nvSpPr>
          <p:cNvPr id="58" name="object 58"/>
          <p:cNvSpPr/>
          <p:nvPr/>
        </p:nvSpPr>
        <p:spPr>
          <a:xfrm>
            <a:off x="3108961" y="5762244"/>
            <a:ext cx="1615439" cy="501395"/>
          </a:xfrm>
          <a:prstGeom prst="rect">
            <a:avLst/>
          </a:prstGeom>
          <a:blipFill>
            <a:blip r:embed="rId26" cstate="print"/>
            <a:stretch>
              <a:fillRect/>
            </a:stretch>
          </a:blipFill>
        </p:spPr>
        <p:txBody>
          <a:bodyPr wrap="square" lIns="0" tIns="0" rIns="0" bIns="0" rtlCol="0"/>
          <a:lstStyle/>
          <a:p>
            <a:endParaRPr/>
          </a:p>
        </p:txBody>
      </p:sp>
      <p:sp>
        <p:nvSpPr>
          <p:cNvPr id="59" name="object 59"/>
          <p:cNvSpPr txBox="1"/>
          <p:nvPr/>
        </p:nvSpPr>
        <p:spPr>
          <a:xfrm>
            <a:off x="3052395" y="5339745"/>
            <a:ext cx="6013450" cy="753745"/>
          </a:xfrm>
          <a:prstGeom prst="rect">
            <a:avLst/>
          </a:prstGeom>
        </p:spPr>
        <p:txBody>
          <a:bodyPr vert="horz" wrap="square" lIns="0" tIns="0" rIns="0" bIns="0" rtlCol="0">
            <a:spAutoFit/>
          </a:bodyPr>
          <a:lstStyle/>
          <a:p>
            <a:pPr marL="12700"/>
            <a:r>
              <a:rPr sz="1300" spc="-5" dirty="0">
                <a:latin typeface="Meiryo UI"/>
                <a:cs typeface="Meiryo UI"/>
              </a:rPr>
              <a:t>③</a:t>
            </a:r>
            <a:r>
              <a:rPr sz="1300" spc="-40" dirty="0">
                <a:latin typeface="Meiryo UI"/>
                <a:cs typeface="Meiryo UI"/>
              </a:rPr>
              <a:t> </a:t>
            </a:r>
            <a:r>
              <a:rPr sz="1300" spc="-5" dirty="0">
                <a:latin typeface="Meiryo UI"/>
                <a:cs typeface="Meiryo UI"/>
              </a:rPr>
              <a:t>開放性：常に参加を求める者に開かれ、新たな価値を生み出す空間として保持</a:t>
            </a:r>
            <a:endParaRPr sz="1300">
              <a:latin typeface="Meiryo UI"/>
              <a:cs typeface="Meiryo UI"/>
            </a:endParaRPr>
          </a:p>
          <a:p>
            <a:pPr marL="12700">
              <a:spcBef>
                <a:spcPts val="600"/>
              </a:spcBef>
            </a:pPr>
            <a:r>
              <a:rPr sz="1300" spc="-5" dirty="0">
                <a:latin typeface="Meiryo UI"/>
                <a:cs typeface="Meiryo UI"/>
              </a:rPr>
              <a:t>④</a:t>
            </a:r>
            <a:r>
              <a:rPr sz="1300" spc="-30" dirty="0">
                <a:latin typeface="Meiryo UI"/>
                <a:cs typeface="Meiryo UI"/>
              </a:rPr>
              <a:t> </a:t>
            </a:r>
            <a:r>
              <a:rPr sz="1300" spc="-5" dirty="0">
                <a:latin typeface="Meiryo UI"/>
                <a:cs typeface="Meiryo UI"/>
              </a:rPr>
              <a:t>自律性：各者の主体的な行動により、悪意ある行動を抑止する自律的メカニズムを推進</a:t>
            </a:r>
            <a:endParaRPr sz="1300">
              <a:latin typeface="Meiryo UI"/>
              <a:cs typeface="Meiryo UI"/>
            </a:endParaRPr>
          </a:p>
          <a:p>
            <a:pPr marL="12700">
              <a:spcBef>
                <a:spcPts val="600"/>
              </a:spcBef>
            </a:pPr>
            <a:r>
              <a:rPr sz="1300" spc="-5" dirty="0">
                <a:latin typeface="Meiryo UI"/>
                <a:cs typeface="Meiryo UI"/>
              </a:rPr>
              <a:t>⑤</a:t>
            </a:r>
            <a:r>
              <a:rPr sz="1300" spc="-30" dirty="0">
                <a:latin typeface="Meiryo UI"/>
                <a:cs typeface="Meiryo UI"/>
              </a:rPr>
              <a:t> </a:t>
            </a:r>
            <a:r>
              <a:rPr sz="1300" spc="-5" dirty="0">
                <a:latin typeface="Meiryo UI"/>
                <a:cs typeface="Meiryo UI"/>
              </a:rPr>
              <a:t>多様な主体の連携：様々な主体の適切な連携関係構築とダイナミックな対処策実現</a:t>
            </a:r>
            <a:endParaRPr sz="1300">
              <a:latin typeface="Meiryo UI"/>
              <a:cs typeface="Meiryo UI"/>
            </a:endParaRPr>
          </a:p>
        </p:txBody>
      </p:sp>
      <p:sp>
        <p:nvSpPr>
          <p:cNvPr id="60" name="object 60"/>
          <p:cNvSpPr txBox="1"/>
          <p:nvPr/>
        </p:nvSpPr>
        <p:spPr>
          <a:xfrm>
            <a:off x="2959432" y="6264037"/>
            <a:ext cx="7425055" cy="384721"/>
          </a:xfrm>
          <a:prstGeom prst="rect">
            <a:avLst/>
          </a:prstGeom>
        </p:spPr>
        <p:txBody>
          <a:bodyPr vert="horz" wrap="square" lIns="0" tIns="0" rIns="0" bIns="0" rtlCol="0">
            <a:spAutoFit/>
          </a:bodyPr>
          <a:lstStyle/>
          <a:p>
            <a:pPr marL="12700" marR="5080">
              <a:lnSpc>
                <a:spcPts val="1490"/>
              </a:lnSpc>
            </a:pPr>
            <a:r>
              <a:rPr sz="1300" spc="-5" dirty="0">
                <a:latin typeface="Meiryo UI"/>
                <a:cs typeface="Meiryo UI"/>
              </a:rPr>
              <a:t>我が国は、上記の５つの基本原則に従うとともに、国民の安全・権利の保障のため、政治・経済・技術・法律・外交  その他の採り得る全ての有効な手段を選択肢として保持する。</a:t>
            </a:r>
            <a:endParaRPr sz="1300">
              <a:latin typeface="Meiryo UI"/>
              <a:cs typeface="Meiryo UI"/>
            </a:endParaRPr>
          </a:p>
        </p:txBody>
      </p:sp>
      <p:sp>
        <p:nvSpPr>
          <p:cNvPr id="61" name="object 61"/>
          <p:cNvSpPr txBox="1"/>
          <p:nvPr/>
        </p:nvSpPr>
        <p:spPr>
          <a:xfrm>
            <a:off x="1266544" y="231269"/>
            <a:ext cx="5361305" cy="626745"/>
          </a:xfrm>
          <a:prstGeom prst="rect">
            <a:avLst/>
          </a:prstGeom>
        </p:spPr>
        <p:txBody>
          <a:bodyPr vert="horz" wrap="square" lIns="0" tIns="0" rIns="0" bIns="0" rtlCol="0">
            <a:spAutoFit/>
          </a:bodyPr>
          <a:lstStyle/>
          <a:p>
            <a:pPr marL="12700"/>
            <a:r>
              <a:rPr sz="2000" b="1" spc="-5" dirty="0">
                <a:latin typeface="Meiryo UI"/>
                <a:cs typeface="Meiryo UI"/>
              </a:rPr>
              <a:t>新たな「サイバーセキュリティ戦略」について（総論）</a:t>
            </a:r>
            <a:endParaRPr sz="2000">
              <a:latin typeface="Meiryo UI"/>
              <a:cs typeface="Meiryo UI"/>
            </a:endParaRPr>
          </a:p>
          <a:p>
            <a:pPr marL="75565">
              <a:spcBef>
                <a:spcPts val="800"/>
              </a:spcBef>
              <a:tabLst>
                <a:tab pos="2393950" algn="l"/>
                <a:tab pos="3284220" algn="l"/>
              </a:tabLst>
            </a:pPr>
            <a:r>
              <a:rPr sz="1400" b="1" dirty="0">
                <a:latin typeface="Meiryo UI"/>
                <a:cs typeface="Meiryo UI"/>
              </a:rPr>
              <a:t>1.サイバー空間に係る認識	2.目的	3.基本原則</a:t>
            </a:r>
            <a:endParaRPr sz="1400">
              <a:latin typeface="Meiryo UI"/>
              <a:cs typeface="Meiryo UI"/>
            </a:endParaRPr>
          </a:p>
        </p:txBody>
      </p:sp>
      <p:sp>
        <p:nvSpPr>
          <p:cNvPr id="62" name="object 62"/>
          <p:cNvSpPr txBox="1"/>
          <p:nvPr/>
        </p:nvSpPr>
        <p:spPr>
          <a:xfrm>
            <a:off x="2959430" y="3616962"/>
            <a:ext cx="7646670" cy="403225"/>
          </a:xfrm>
          <a:prstGeom prst="rect">
            <a:avLst/>
          </a:prstGeom>
        </p:spPr>
        <p:txBody>
          <a:bodyPr vert="horz" wrap="square" lIns="0" tIns="0" rIns="0" bIns="0" rtlCol="0">
            <a:spAutoFit/>
          </a:bodyPr>
          <a:lstStyle/>
          <a:p>
            <a:pPr marL="12700"/>
            <a:r>
              <a:rPr sz="1300" spc="-5" dirty="0">
                <a:latin typeface="Wingdings"/>
                <a:cs typeface="Wingdings"/>
              </a:rPr>
              <a:t></a:t>
            </a:r>
            <a:r>
              <a:rPr sz="1300" spc="-5" dirty="0">
                <a:latin typeface="Times New Roman"/>
                <a:cs typeface="Times New Roman"/>
              </a:rPr>
              <a:t>  </a:t>
            </a:r>
            <a:r>
              <a:rPr sz="1300" spc="-5" dirty="0">
                <a:latin typeface="Meiryo UI"/>
                <a:cs typeface="Meiryo UI"/>
              </a:rPr>
              <a:t>「自由、公正かつ安全なサイバー空間」を創出・発展させ、もって</a:t>
            </a:r>
            <a:r>
              <a:rPr sz="1300" spc="-110" dirty="0">
                <a:latin typeface="Meiryo UI"/>
                <a:cs typeface="Meiryo UI"/>
              </a:rPr>
              <a:t> </a:t>
            </a:r>
            <a:r>
              <a:rPr sz="1300" b="1" spc="-5" dirty="0">
                <a:solidFill>
                  <a:srgbClr val="FFC000"/>
                </a:solidFill>
                <a:latin typeface="Meiryo UI"/>
                <a:cs typeface="Meiryo UI"/>
              </a:rPr>
              <a:t>「経済社会の活力の向上及び持続的発展」</a:t>
            </a:r>
            <a:r>
              <a:rPr sz="1300" spc="-5" dirty="0">
                <a:latin typeface="Meiryo UI"/>
                <a:cs typeface="Meiryo UI"/>
              </a:rPr>
              <a:t>、</a:t>
            </a:r>
            <a:endParaRPr sz="1300">
              <a:latin typeface="Meiryo UI"/>
              <a:cs typeface="Meiryo UI"/>
            </a:endParaRPr>
          </a:p>
          <a:p>
            <a:pPr marL="226060"/>
            <a:r>
              <a:rPr sz="1300" b="1" spc="-5" dirty="0">
                <a:solidFill>
                  <a:srgbClr val="00B050"/>
                </a:solidFill>
                <a:latin typeface="Meiryo UI"/>
                <a:cs typeface="Meiryo UI"/>
              </a:rPr>
              <a:t>「国民が安全で安心して暮らせる社会の実現」</a:t>
            </a:r>
            <a:r>
              <a:rPr sz="1300" spc="-5" dirty="0">
                <a:latin typeface="Meiryo UI"/>
                <a:cs typeface="Meiryo UI"/>
              </a:rPr>
              <a:t>、</a:t>
            </a:r>
            <a:r>
              <a:rPr sz="1300" b="1" spc="-5" dirty="0">
                <a:solidFill>
                  <a:srgbClr val="00B0F0"/>
                </a:solidFill>
                <a:latin typeface="Meiryo UI"/>
                <a:cs typeface="Meiryo UI"/>
              </a:rPr>
              <a:t>「国際社会の平和・安定及び我が国の安全保障」</a:t>
            </a:r>
            <a:r>
              <a:rPr sz="1300" b="1" spc="-60" dirty="0">
                <a:solidFill>
                  <a:srgbClr val="00B0F0"/>
                </a:solidFill>
                <a:latin typeface="Meiryo UI"/>
                <a:cs typeface="Meiryo UI"/>
              </a:rPr>
              <a:t> </a:t>
            </a:r>
            <a:r>
              <a:rPr sz="1300" spc="-5" dirty="0">
                <a:latin typeface="Meiryo UI"/>
                <a:cs typeface="Meiryo UI"/>
              </a:rPr>
              <a:t>に寄与する。</a:t>
            </a:r>
            <a:endParaRPr sz="1300">
              <a:latin typeface="Meiryo UI"/>
              <a:cs typeface="Meiryo UI"/>
            </a:endParaRPr>
          </a:p>
        </p:txBody>
      </p:sp>
      <p:sp>
        <p:nvSpPr>
          <p:cNvPr id="63" name="object 63"/>
          <p:cNvSpPr/>
          <p:nvPr/>
        </p:nvSpPr>
        <p:spPr>
          <a:xfrm>
            <a:off x="1251965" y="1028852"/>
            <a:ext cx="8032750" cy="0"/>
          </a:xfrm>
          <a:custGeom>
            <a:avLst/>
            <a:gdLst/>
            <a:ahLst/>
            <a:cxnLst/>
            <a:rect l="l" t="t" r="r" b="b"/>
            <a:pathLst>
              <a:path w="8032750">
                <a:moveTo>
                  <a:pt x="0" y="0"/>
                </a:moveTo>
                <a:lnTo>
                  <a:pt x="8032394" y="0"/>
                </a:lnTo>
              </a:path>
            </a:pathLst>
          </a:custGeom>
          <a:ln w="11887">
            <a:solidFill>
              <a:srgbClr val="1F4E79"/>
            </a:solidFill>
          </a:ln>
        </p:spPr>
        <p:txBody>
          <a:bodyPr wrap="square" lIns="0" tIns="0" rIns="0" bIns="0" rtlCol="0"/>
          <a:lstStyle/>
          <a:p>
            <a:endParaRPr/>
          </a:p>
        </p:txBody>
      </p:sp>
      <p:sp>
        <p:nvSpPr>
          <p:cNvPr id="64" name="object 64"/>
          <p:cNvSpPr/>
          <p:nvPr/>
        </p:nvSpPr>
        <p:spPr>
          <a:xfrm>
            <a:off x="1251965" y="1016965"/>
            <a:ext cx="8032750" cy="0"/>
          </a:xfrm>
          <a:custGeom>
            <a:avLst/>
            <a:gdLst/>
            <a:ahLst/>
            <a:cxnLst/>
            <a:rect l="l" t="t" r="r" b="b"/>
            <a:pathLst>
              <a:path w="8032750">
                <a:moveTo>
                  <a:pt x="0" y="0"/>
                </a:moveTo>
                <a:lnTo>
                  <a:pt x="8032394" y="0"/>
                </a:lnTo>
              </a:path>
            </a:pathLst>
          </a:custGeom>
          <a:ln w="3962">
            <a:solidFill>
              <a:srgbClr val="1F4E79"/>
            </a:solidFill>
          </a:ln>
        </p:spPr>
        <p:txBody>
          <a:bodyPr wrap="square" lIns="0" tIns="0" rIns="0" bIns="0" rtlCol="0"/>
          <a:lstStyle/>
          <a:p>
            <a:endParaRPr/>
          </a:p>
        </p:txBody>
      </p:sp>
      <p:sp>
        <p:nvSpPr>
          <p:cNvPr id="65" name="object 65"/>
          <p:cNvSpPr/>
          <p:nvPr/>
        </p:nvSpPr>
        <p:spPr>
          <a:xfrm>
            <a:off x="9349741" y="24383"/>
            <a:ext cx="184403" cy="425196"/>
          </a:xfrm>
          <a:prstGeom prst="rect">
            <a:avLst/>
          </a:prstGeom>
          <a:blipFill>
            <a:blip r:embed="rId27" cstate="print"/>
            <a:stretch>
              <a:fillRect/>
            </a:stretch>
          </a:blipFill>
        </p:spPr>
        <p:txBody>
          <a:bodyPr wrap="square" lIns="0" tIns="0" rIns="0" bIns="0" rtlCol="0"/>
          <a:lstStyle/>
          <a:p>
            <a:endParaRPr/>
          </a:p>
        </p:txBody>
      </p:sp>
      <p:sp>
        <p:nvSpPr>
          <p:cNvPr id="66" name="object 66"/>
          <p:cNvSpPr/>
          <p:nvPr/>
        </p:nvSpPr>
        <p:spPr>
          <a:xfrm>
            <a:off x="10771632" y="6611112"/>
            <a:ext cx="260985" cy="231775"/>
          </a:xfrm>
          <a:custGeom>
            <a:avLst/>
            <a:gdLst/>
            <a:ahLst/>
            <a:cxnLst/>
            <a:rect l="l" t="t" r="r" b="b"/>
            <a:pathLst>
              <a:path w="260984" h="231775">
                <a:moveTo>
                  <a:pt x="0" y="0"/>
                </a:moveTo>
                <a:lnTo>
                  <a:pt x="260603" y="0"/>
                </a:lnTo>
                <a:lnTo>
                  <a:pt x="260603" y="231648"/>
                </a:lnTo>
                <a:lnTo>
                  <a:pt x="0" y="231648"/>
                </a:lnTo>
                <a:lnTo>
                  <a:pt x="0" y="0"/>
                </a:lnTo>
                <a:close/>
              </a:path>
            </a:pathLst>
          </a:custGeom>
          <a:solidFill>
            <a:srgbClr val="FFFFFF"/>
          </a:solidFill>
        </p:spPr>
        <p:txBody>
          <a:bodyPr wrap="square" lIns="0" tIns="0" rIns="0" bIns="0" rtlCol="0"/>
          <a:lstStyle/>
          <a:p>
            <a:endParaRPr/>
          </a:p>
        </p:txBody>
      </p:sp>
      <p:sp>
        <p:nvSpPr>
          <p:cNvPr id="67" name="object 67"/>
          <p:cNvSpPr/>
          <p:nvPr/>
        </p:nvSpPr>
        <p:spPr>
          <a:xfrm>
            <a:off x="10771632" y="6611112"/>
            <a:ext cx="260985" cy="231775"/>
          </a:xfrm>
          <a:custGeom>
            <a:avLst/>
            <a:gdLst/>
            <a:ahLst/>
            <a:cxnLst/>
            <a:rect l="l" t="t" r="r" b="b"/>
            <a:pathLst>
              <a:path w="260984" h="231775">
                <a:moveTo>
                  <a:pt x="0" y="0"/>
                </a:moveTo>
                <a:lnTo>
                  <a:pt x="260603" y="0"/>
                </a:lnTo>
                <a:lnTo>
                  <a:pt x="260603" y="231648"/>
                </a:lnTo>
                <a:lnTo>
                  <a:pt x="0" y="231648"/>
                </a:lnTo>
                <a:lnTo>
                  <a:pt x="0" y="0"/>
                </a:lnTo>
                <a:close/>
              </a:path>
            </a:pathLst>
          </a:custGeom>
          <a:ln w="6096">
            <a:solidFill>
              <a:srgbClr val="000000"/>
            </a:solidFill>
          </a:ln>
        </p:spPr>
        <p:txBody>
          <a:bodyPr wrap="square" lIns="0" tIns="0" rIns="0" bIns="0" rtlCol="0"/>
          <a:lstStyle/>
          <a:p>
            <a:endParaRPr/>
          </a:p>
        </p:txBody>
      </p:sp>
      <p:sp>
        <p:nvSpPr>
          <p:cNvPr id="68" name="object 68"/>
          <p:cNvSpPr txBox="1">
            <a:spLocks noGrp="1"/>
          </p:cNvSpPr>
          <p:nvPr>
            <p:ph type="sldNum" sz="quarter" idx="7"/>
          </p:nvPr>
        </p:nvSpPr>
        <p:spPr>
          <a:xfrm>
            <a:off x="9753600" y="6474792"/>
            <a:ext cx="2743200" cy="128240"/>
          </a:xfrm>
          <a:prstGeom prst="rect">
            <a:avLst/>
          </a:prstGeom>
        </p:spPr>
        <p:txBody>
          <a:bodyPr vert="horz" wrap="square" lIns="0" tIns="0" rIns="0" bIns="0" rtlCol="0" anchor="ctr">
            <a:spAutoFit/>
          </a:bodyPr>
          <a:lstStyle/>
          <a:p>
            <a:pPr marL="25400">
              <a:lnSpc>
                <a:spcPts val="1030"/>
              </a:lnSpc>
            </a:pPr>
            <a:fld id="{81D60167-4931-47E6-BA6A-407CBD079E47}" type="slidenum">
              <a:rPr dirty="0"/>
              <a:pPr marL="25400">
                <a:lnSpc>
                  <a:spcPts val="1030"/>
                </a:lnSpc>
              </a:pPr>
              <a:t>9</a:t>
            </a:fld>
            <a:endParaRPr dirty="0"/>
          </a:p>
        </p:txBody>
      </p:sp>
    </p:spTree>
    <p:extLst>
      <p:ext uri="{BB962C8B-B14F-4D97-AF65-F5344CB8AC3E}">
        <p14:creationId xmlns:p14="http://schemas.microsoft.com/office/powerpoint/2010/main" val="655853866"/>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TotalTime>
  <Words>778</Words>
  <Application>Microsoft Office PowerPoint</Application>
  <PresentationFormat>ワイド画面</PresentationFormat>
  <Paragraphs>178</Paragraphs>
  <Slides>13</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13</vt:i4>
      </vt:variant>
    </vt:vector>
  </HeadingPairs>
  <TitlesOfParts>
    <vt:vector size="22" baseType="lpstr">
      <vt:lpstr>Meiryo UI</vt:lpstr>
      <vt:lpstr>ＭＳ Ｐゴシック</vt:lpstr>
      <vt:lpstr>Arial</vt:lpstr>
      <vt:lpstr>Calibri</vt:lpstr>
      <vt:lpstr>Calibri Light</vt:lpstr>
      <vt:lpstr>Century</vt:lpstr>
      <vt:lpstr>Times New Roman</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グローバルSCM情報基盤（構想）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菅又久直</dc:creator>
  <cp:lastModifiedBy>菅又久直</cp:lastModifiedBy>
  <cp:revision>6</cp:revision>
  <dcterms:created xsi:type="dcterms:W3CDTF">2016-02-29T04:20:36Z</dcterms:created>
  <dcterms:modified xsi:type="dcterms:W3CDTF">2016-03-02T06:16:23Z</dcterms:modified>
</cp:coreProperties>
</file>